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62" r:id="rId6"/>
    <p:sldId id="263" r:id="rId7"/>
  </p:sldIdLst>
  <p:sldSz cx="12192000" cy="6858000"/>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86" d="100"/>
          <a:sy n="86" d="100"/>
        </p:scale>
        <p:origin x="33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san Wessels Boer - Blom" userId="34460005-18ef-4942-b403-713921ca73c8" providerId="ADAL" clId="{80EF9702-D386-4CB5-A6BB-799647033B3D}"/>
    <pc:docChg chg="custSel modSld">
      <pc:chgData name="Susan Wessels Boer - Blom" userId="34460005-18ef-4942-b403-713921ca73c8" providerId="ADAL" clId="{80EF9702-D386-4CB5-A6BB-799647033B3D}" dt="2025-07-14T10:15:18.828" v="190" actId="207"/>
      <pc:docMkLst>
        <pc:docMk/>
      </pc:docMkLst>
      <pc:sldChg chg="modSp">
        <pc:chgData name="Susan Wessels Boer - Blom" userId="34460005-18ef-4942-b403-713921ca73c8" providerId="ADAL" clId="{80EF9702-D386-4CB5-A6BB-799647033B3D}" dt="2025-07-14T10:14:47.359" v="189" actId="6549"/>
        <pc:sldMkLst>
          <pc:docMk/>
          <pc:sldMk cId="724602167" sldId="261"/>
        </pc:sldMkLst>
        <pc:spChg chg="mod">
          <ac:chgData name="Susan Wessels Boer - Blom" userId="34460005-18ef-4942-b403-713921ca73c8" providerId="ADAL" clId="{80EF9702-D386-4CB5-A6BB-799647033B3D}" dt="2025-07-14T09:02:15.511" v="23" actId="20577"/>
          <ac:spMkLst>
            <pc:docMk/>
            <pc:sldMk cId="724602167" sldId="261"/>
            <ac:spMk id="10" creationId="{F65B865D-0609-4200-86C5-C534CAE5E86C}"/>
          </ac:spMkLst>
        </pc:spChg>
        <pc:spChg chg="mod">
          <ac:chgData name="Susan Wessels Boer - Blom" userId="34460005-18ef-4942-b403-713921ca73c8" providerId="ADAL" clId="{80EF9702-D386-4CB5-A6BB-799647033B3D}" dt="2025-07-14T10:14:47.359" v="189" actId="6549"/>
          <ac:spMkLst>
            <pc:docMk/>
            <pc:sldMk cId="724602167" sldId="261"/>
            <ac:spMk id="11" creationId="{BF202F31-0445-4C2A-8B5A-7A08C72340FA}"/>
          </ac:spMkLst>
        </pc:spChg>
      </pc:sldChg>
      <pc:sldChg chg="modSp">
        <pc:chgData name="Susan Wessels Boer - Blom" userId="34460005-18ef-4942-b403-713921ca73c8" providerId="ADAL" clId="{80EF9702-D386-4CB5-A6BB-799647033B3D}" dt="2025-07-14T10:15:18.828" v="190" actId="207"/>
        <pc:sldMkLst>
          <pc:docMk/>
          <pc:sldMk cId="1406223602" sldId="263"/>
        </pc:sldMkLst>
        <pc:graphicFrameChg chg="modGraphic">
          <ac:chgData name="Susan Wessels Boer - Blom" userId="34460005-18ef-4942-b403-713921ca73c8" providerId="ADAL" clId="{80EF9702-D386-4CB5-A6BB-799647033B3D}" dt="2025-07-14T10:15:18.828" v="190" actId="207"/>
          <ac:graphicFrameMkLst>
            <pc:docMk/>
            <pc:sldMk cId="1406223602" sldId="263"/>
            <ac:graphicFrameMk id="9" creationId="{61954C1B-A24F-4D45-9175-BBD05DF13DDB}"/>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BCA6DC-0F3A-406C-889B-12DC8C43B206}"/>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7510294A-106C-4A20-9FE6-C2385D3298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6EDBD35-F548-40BF-8E51-2BDA5EA952B6}"/>
              </a:ext>
            </a:extLst>
          </p:cNvPr>
          <p:cNvSpPr>
            <a:spLocks noGrp="1"/>
          </p:cNvSpPr>
          <p:nvPr>
            <p:ph type="dt" sz="half" idx="10"/>
          </p:nvPr>
        </p:nvSpPr>
        <p:spPr/>
        <p:txBody>
          <a:bodyPr/>
          <a:lstStyle/>
          <a:p>
            <a:fld id="{4BE8F059-EB26-4B64-A4DB-6B7F22F449E4}" type="datetimeFigureOut">
              <a:rPr lang="nl-NL" smtClean="0"/>
              <a:t>14-7-2025</a:t>
            </a:fld>
            <a:endParaRPr lang="nl-NL"/>
          </a:p>
        </p:txBody>
      </p:sp>
      <p:sp>
        <p:nvSpPr>
          <p:cNvPr id="5" name="Tijdelijke aanduiding voor voettekst 4">
            <a:extLst>
              <a:ext uri="{FF2B5EF4-FFF2-40B4-BE49-F238E27FC236}">
                <a16:creationId xmlns:a16="http://schemas.microsoft.com/office/drawing/2014/main" id="{B4CBA5AA-C6F3-4E25-9396-26EEF2C1A1F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C4489E8-53FA-4470-AAF3-17376C073FF6}"/>
              </a:ext>
            </a:extLst>
          </p:cNvPr>
          <p:cNvSpPr>
            <a:spLocks noGrp="1"/>
          </p:cNvSpPr>
          <p:nvPr>
            <p:ph type="sldNum" sz="quarter" idx="12"/>
          </p:nvPr>
        </p:nvSpPr>
        <p:spPr/>
        <p:txBody>
          <a:bodyPr/>
          <a:lstStyle/>
          <a:p>
            <a:fld id="{C95A4DF9-76C3-4616-957A-356EB1107699}" type="slidenum">
              <a:rPr lang="nl-NL" smtClean="0"/>
              <a:t>‹nr.›</a:t>
            </a:fld>
            <a:endParaRPr lang="nl-NL"/>
          </a:p>
        </p:txBody>
      </p:sp>
    </p:spTree>
    <p:extLst>
      <p:ext uri="{BB962C8B-B14F-4D97-AF65-F5344CB8AC3E}">
        <p14:creationId xmlns:p14="http://schemas.microsoft.com/office/powerpoint/2010/main" val="4060573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4A420F-C2DE-4EF9-9BEB-8859BF120CD5}"/>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434BAD31-0485-4FAD-8DF4-E0C94F17D539}"/>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CA67C79-794E-4780-8275-9284A64B16C2}"/>
              </a:ext>
            </a:extLst>
          </p:cNvPr>
          <p:cNvSpPr>
            <a:spLocks noGrp="1"/>
          </p:cNvSpPr>
          <p:nvPr>
            <p:ph type="dt" sz="half" idx="10"/>
          </p:nvPr>
        </p:nvSpPr>
        <p:spPr/>
        <p:txBody>
          <a:bodyPr/>
          <a:lstStyle/>
          <a:p>
            <a:fld id="{4BE8F059-EB26-4B64-A4DB-6B7F22F449E4}" type="datetimeFigureOut">
              <a:rPr lang="nl-NL" smtClean="0"/>
              <a:t>14-7-2025</a:t>
            </a:fld>
            <a:endParaRPr lang="nl-NL"/>
          </a:p>
        </p:txBody>
      </p:sp>
      <p:sp>
        <p:nvSpPr>
          <p:cNvPr id="5" name="Tijdelijke aanduiding voor voettekst 4">
            <a:extLst>
              <a:ext uri="{FF2B5EF4-FFF2-40B4-BE49-F238E27FC236}">
                <a16:creationId xmlns:a16="http://schemas.microsoft.com/office/drawing/2014/main" id="{C5988D93-03AC-44A2-842D-37B79965C44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7761746-FBDB-4500-9771-71311B7DDC15}"/>
              </a:ext>
            </a:extLst>
          </p:cNvPr>
          <p:cNvSpPr>
            <a:spLocks noGrp="1"/>
          </p:cNvSpPr>
          <p:nvPr>
            <p:ph type="sldNum" sz="quarter" idx="12"/>
          </p:nvPr>
        </p:nvSpPr>
        <p:spPr/>
        <p:txBody>
          <a:bodyPr/>
          <a:lstStyle/>
          <a:p>
            <a:fld id="{C95A4DF9-76C3-4616-957A-356EB1107699}" type="slidenum">
              <a:rPr lang="nl-NL" smtClean="0"/>
              <a:t>‹nr.›</a:t>
            </a:fld>
            <a:endParaRPr lang="nl-NL"/>
          </a:p>
        </p:txBody>
      </p:sp>
    </p:spTree>
    <p:extLst>
      <p:ext uri="{BB962C8B-B14F-4D97-AF65-F5344CB8AC3E}">
        <p14:creationId xmlns:p14="http://schemas.microsoft.com/office/powerpoint/2010/main" val="396457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EC3DD1D-F1B7-498F-AFF3-3654D0C914A6}"/>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D9FDEBD0-3B2E-4CA6-856A-0DB70329A1AE}"/>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1986D7C-065A-49B1-9397-78A7C90E37D5}"/>
              </a:ext>
            </a:extLst>
          </p:cNvPr>
          <p:cNvSpPr>
            <a:spLocks noGrp="1"/>
          </p:cNvSpPr>
          <p:nvPr>
            <p:ph type="dt" sz="half" idx="10"/>
          </p:nvPr>
        </p:nvSpPr>
        <p:spPr/>
        <p:txBody>
          <a:bodyPr/>
          <a:lstStyle/>
          <a:p>
            <a:fld id="{4BE8F059-EB26-4B64-A4DB-6B7F22F449E4}" type="datetimeFigureOut">
              <a:rPr lang="nl-NL" smtClean="0"/>
              <a:t>14-7-2025</a:t>
            </a:fld>
            <a:endParaRPr lang="nl-NL"/>
          </a:p>
        </p:txBody>
      </p:sp>
      <p:sp>
        <p:nvSpPr>
          <p:cNvPr id="5" name="Tijdelijke aanduiding voor voettekst 4">
            <a:extLst>
              <a:ext uri="{FF2B5EF4-FFF2-40B4-BE49-F238E27FC236}">
                <a16:creationId xmlns:a16="http://schemas.microsoft.com/office/drawing/2014/main" id="{AC5C6EC5-765C-46DB-AF46-C80F5A6545F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B737FCE-B99B-4672-A2A9-FC322B719564}"/>
              </a:ext>
            </a:extLst>
          </p:cNvPr>
          <p:cNvSpPr>
            <a:spLocks noGrp="1"/>
          </p:cNvSpPr>
          <p:nvPr>
            <p:ph type="sldNum" sz="quarter" idx="12"/>
          </p:nvPr>
        </p:nvSpPr>
        <p:spPr/>
        <p:txBody>
          <a:bodyPr/>
          <a:lstStyle/>
          <a:p>
            <a:fld id="{C95A4DF9-76C3-4616-957A-356EB1107699}" type="slidenum">
              <a:rPr lang="nl-NL" smtClean="0"/>
              <a:t>‹nr.›</a:t>
            </a:fld>
            <a:endParaRPr lang="nl-NL"/>
          </a:p>
        </p:txBody>
      </p:sp>
    </p:spTree>
    <p:extLst>
      <p:ext uri="{BB962C8B-B14F-4D97-AF65-F5344CB8AC3E}">
        <p14:creationId xmlns:p14="http://schemas.microsoft.com/office/powerpoint/2010/main" val="1296231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46DBEC-C109-45E3-9C99-4F78AF1900A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730DA21-9A6E-4EE2-809A-A6A12801A594}"/>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A644F63-D791-4056-897F-1CBF45C6FA94}"/>
              </a:ext>
            </a:extLst>
          </p:cNvPr>
          <p:cNvSpPr>
            <a:spLocks noGrp="1"/>
          </p:cNvSpPr>
          <p:nvPr>
            <p:ph type="dt" sz="half" idx="10"/>
          </p:nvPr>
        </p:nvSpPr>
        <p:spPr/>
        <p:txBody>
          <a:bodyPr/>
          <a:lstStyle/>
          <a:p>
            <a:fld id="{4BE8F059-EB26-4B64-A4DB-6B7F22F449E4}" type="datetimeFigureOut">
              <a:rPr lang="nl-NL" smtClean="0"/>
              <a:t>14-7-2025</a:t>
            </a:fld>
            <a:endParaRPr lang="nl-NL"/>
          </a:p>
        </p:txBody>
      </p:sp>
      <p:sp>
        <p:nvSpPr>
          <p:cNvPr id="5" name="Tijdelijke aanduiding voor voettekst 4">
            <a:extLst>
              <a:ext uri="{FF2B5EF4-FFF2-40B4-BE49-F238E27FC236}">
                <a16:creationId xmlns:a16="http://schemas.microsoft.com/office/drawing/2014/main" id="{AC918AE5-A449-4DE3-BBE5-47E780CC049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7D60557-1DC7-42C3-8C8C-013CB21D743A}"/>
              </a:ext>
            </a:extLst>
          </p:cNvPr>
          <p:cNvSpPr>
            <a:spLocks noGrp="1"/>
          </p:cNvSpPr>
          <p:nvPr>
            <p:ph type="sldNum" sz="quarter" idx="12"/>
          </p:nvPr>
        </p:nvSpPr>
        <p:spPr/>
        <p:txBody>
          <a:bodyPr/>
          <a:lstStyle/>
          <a:p>
            <a:fld id="{C95A4DF9-76C3-4616-957A-356EB1107699}" type="slidenum">
              <a:rPr lang="nl-NL" smtClean="0"/>
              <a:t>‹nr.›</a:t>
            </a:fld>
            <a:endParaRPr lang="nl-NL"/>
          </a:p>
        </p:txBody>
      </p:sp>
    </p:spTree>
    <p:extLst>
      <p:ext uri="{BB962C8B-B14F-4D97-AF65-F5344CB8AC3E}">
        <p14:creationId xmlns:p14="http://schemas.microsoft.com/office/powerpoint/2010/main" val="229165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9E221-D097-454B-9F04-4B0821865DEA}"/>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DE471240-B5CE-4BC8-B4FF-C1D5F50382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6B888F5B-B0BD-4A00-8924-5C3DA63A1FDD}"/>
              </a:ext>
            </a:extLst>
          </p:cNvPr>
          <p:cNvSpPr>
            <a:spLocks noGrp="1"/>
          </p:cNvSpPr>
          <p:nvPr>
            <p:ph type="dt" sz="half" idx="10"/>
          </p:nvPr>
        </p:nvSpPr>
        <p:spPr/>
        <p:txBody>
          <a:bodyPr/>
          <a:lstStyle/>
          <a:p>
            <a:fld id="{4BE8F059-EB26-4B64-A4DB-6B7F22F449E4}" type="datetimeFigureOut">
              <a:rPr lang="nl-NL" smtClean="0"/>
              <a:t>14-7-2025</a:t>
            </a:fld>
            <a:endParaRPr lang="nl-NL"/>
          </a:p>
        </p:txBody>
      </p:sp>
      <p:sp>
        <p:nvSpPr>
          <p:cNvPr id="5" name="Tijdelijke aanduiding voor voettekst 4">
            <a:extLst>
              <a:ext uri="{FF2B5EF4-FFF2-40B4-BE49-F238E27FC236}">
                <a16:creationId xmlns:a16="http://schemas.microsoft.com/office/drawing/2014/main" id="{24314EB8-6B42-4E84-9006-53B73F8D139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4F11463-9A96-427E-BE2B-03E7EFCA7AD6}"/>
              </a:ext>
            </a:extLst>
          </p:cNvPr>
          <p:cNvSpPr>
            <a:spLocks noGrp="1"/>
          </p:cNvSpPr>
          <p:nvPr>
            <p:ph type="sldNum" sz="quarter" idx="12"/>
          </p:nvPr>
        </p:nvSpPr>
        <p:spPr/>
        <p:txBody>
          <a:bodyPr/>
          <a:lstStyle/>
          <a:p>
            <a:fld id="{C95A4DF9-76C3-4616-957A-356EB1107699}" type="slidenum">
              <a:rPr lang="nl-NL" smtClean="0"/>
              <a:t>‹nr.›</a:t>
            </a:fld>
            <a:endParaRPr lang="nl-NL"/>
          </a:p>
        </p:txBody>
      </p:sp>
    </p:spTree>
    <p:extLst>
      <p:ext uri="{BB962C8B-B14F-4D97-AF65-F5344CB8AC3E}">
        <p14:creationId xmlns:p14="http://schemas.microsoft.com/office/powerpoint/2010/main" val="2682721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D283ED-26F4-468B-9E43-69BDC5F20B7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3BF197B-C21A-4B4D-BA86-95D037A3B2DC}"/>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47315DA-403D-4546-B4B8-688FF2C75E38}"/>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2433FB8-E40C-432C-A57C-0C49EDB1F952}"/>
              </a:ext>
            </a:extLst>
          </p:cNvPr>
          <p:cNvSpPr>
            <a:spLocks noGrp="1"/>
          </p:cNvSpPr>
          <p:nvPr>
            <p:ph type="dt" sz="half" idx="10"/>
          </p:nvPr>
        </p:nvSpPr>
        <p:spPr/>
        <p:txBody>
          <a:bodyPr/>
          <a:lstStyle/>
          <a:p>
            <a:fld id="{4BE8F059-EB26-4B64-A4DB-6B7F22F449E4}" type="datetimeFigureOut">
              <a:rPr lang="nl-NL" smtClean="0"/>
              <a:t>14-7-2025</a:t>
            </a:fld>
            <a:endParaRPr lang="nl-NL"/>
          </a:p>
        </p:txBody>
      </p:sp>
      <p:sp>
        <p:nvSpPr>
          <p:cNvPr id="6" name="Tijdelijke aanduiding voor voettekst 5">
            <a:extLst>
              <a:ext uri="{FF2B5EF4-FFF2-40B4-BE49-F238E27FC236}">
                <a16:creationId xmlns:a16="http://schemas.microsoft.com/office/drawing/2014/main" id="{8F7733A5-CD27-4262-B697-5F4539B9EEE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BF77B77-2FD4-42EE-A25C-6EAA0916201E}"/>
              </a:ext>
            </a:extLst>
          </p:cNvPr>
          <p:cNvSpPr>
            <a:spLocks noGrp="1"/>
          </p:cNvSpPr>
          <p:nvPr>
            <p:ph type="sldNum" sz="quarter" idx="12"/>
          </p:nvPr>
        </p:nvSpPr>
        <p:spPr/>
        <p:txBody>
          <a:bodyPr/>
          <a:lstStyle/>
          <a:p>
            <a:fld id="{C95A4DF9-76C3-4616-957A-356EB1107699}" type="slidenum">
              <a:rPr lang="nl-NL" smtClean="0"/>
              <a:t>‹nr.›</a:t>
            </a:fld>
            <a:endParaRPr lang="nl-NL"/>
          </a:p>
        </p:txBody>
      </p:sp>
    </p:spTree>
    <p:extLst>
      <p:ext uri="{BB962C8B-B14F-4D97-AF65-F5344CB8AC3E}">
        <p14:creationId xmlns:p14="http://schemas.microsoft.com/office/powerpoint/2010/main" val="2840289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DBC6F9-D272-4441-AA5B-0D16DE7A7103}"/>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AEC9D17A-E635-4454-918C-3B9BEF6901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67CE09CB-19DF-45B2-977D-CBCBB219F552}"/>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FEE42814-B2DE-48C2-9426-1D52125938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49E3612F-C92E-4179-B00E-070EC14ED229}"/>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0A9BB230-3ED7-4039-A810-08A4263CE80C}"/>
              </a:ext>
            </a:extLst>
          </p:cNvPr>
          <p:cNvSpPr>
            <a:spLocks noGrp="1"/>
          </p:cNvSpPr>
          <p:nvPr>
            <p:ph type="dt" sz="half" idx="10"/>
          </p:nvPr>
        </p:nvSpPr>
        <p:spPr/>
        <p:txBody>
          <a:bodyPr/>
          <a:lstStyle/>
          <a:p>
            <a:fld id="{4BE8F059-EB26-4B64-A4DB-6B7F22F449E4}" type="datetimeFigureOut">
              <a:rPr lang="nl-NL" smtClean="0"/>
              <a:t>14-7-2025</a:t>
            </a:fld>
            <a:endParaRPr lang="nl-NL"/>
          </a:p>
        </p:txBody>
      </p:sp>
      <p:sp>
        <p:nvSpPr>
          <p:cNvPr id="8" name="Tijdelijke aanduiding voor voettekst 7">
            <a:extLst>
              <a:ext uri="{FF2B5EF4-FFF2-40B4-BE49-F238E27FC236}">
                <a16:creationId xmlns:a16="http://schemas.microsoft.com/office/drawing/2014/main" id="{62E9DC67-ED1E-4644-8440-98FC79C7044F}"/>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76347B97-56ED-4D86-876B-6DFF5CC4C8C1}"/>
              </a:ext>
            </a:extLst>
          </p:cNvPr>
          <p:cNvSpPr>
            <a:spLocks noGrp="1"/>
          </p:cNvSpPr>
          <p:nvPr>
            <p:ph type="sldNum" sz="quarter" idx="12"/>
          </p:nvPr>
        </p:nvSpPr>
        <p:spPr/>
        <p:txBody>
          <a:bodyPr/>
          <a:lstStyle/>
          <a:p>
            <a:fld id="{C95A4DF9-76C3-4616-957A-356EB1107699}" type="slidenum">
              <a:rPr lang="nl-NL" smtClean="0"/>
              <a:t>‹nr.›</a:t>
            </a:fld>
            <a:endParaRPr lang="nl-NL"/>
          </a:p>
        </p:txBody>
      </p:sp>
    </p:spTree>
    <p:extLst>
      <p:ext uri="{BB962C8B-B14F-4D97-AF65-F5344CB8AC3E}">
        <p14:creationId xmlns:p14="http://schemas.microsoft.com/office/powerpoint/2010/main" val="225227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3CE8E0-62D1-4565-8C98-5A7E2E4259CA}"/>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2A95BAD6-215A-4B82-BC65-B2326A5464DA}"/>
              </a:ext>
            </a:extLst>
          </p:cNvPr>
          <p:cNvSpPr>
            <a:spLocks noGrp="1"/>
          </p:cNvSpPr>
          <p:nvPr>
            <p:ph type="dt" sz="half" idx="10"/>
          </p:nvPr>
        </p:nvSpPr>
        <p:spPr/>
        <p:txBody>
          <a:bodyPr/>
          <a:lstStyle/>
          <a:p>
            <a:fld id="{4BE8F059-EB26-4B64-A4DB-6B7F22F449E4}" type="datetimeFigureOut">
              <a:rPr lang="nl-NL" smtClean="0"/>
              <a:t>14-7-2025</a:t>
            </a:fld>
            <a:endParaRPr lang="nl-NL"/>
          </a:p>
        </p:txBody>
      </p:sp>
      <p:sp>
        <p:nvSpPr>
          <p:cNvPr id="4" name="Tijdelijke aanduiding voor voettekst 3">
            <a:extLst>
              <a:ext uri="{FF2B5EF4-FFF2-40B4-BE49-F238E27FC236}">
                <a16:creationId xmlns:a16="http://schemas.microsoft.com/office/drawing/2014/main" id="{E0ED32DD-9833-41C9-BE67-BF11BF88B8C9}"/>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3EF1CAA-036C-42F6-A1C3-453A2D5CAC21}"/>
              </a:ext>
            </a:extLst>
          </p:cNvPr>
          <p:cNvSpPr>
            <a:spLocks noGrp="1"/>
          </p:cNvSpPr>
          <p:nvPr>
            <p:ph type="sldNum" sz="quarter" idx="12"/>
          </p:nvPr>
        </p:nvSpPr>
        <p:spPr/>
        <p:txBody>
          <a:bodyPr/>
          <a:lstStyle/>
          <a:p>
            <a:fld id="{C95A4DF9-76C3-4616-957A-356EB1107699}" type="slidenum">
              <a:rPr lang="nl-NL" smtClean="0"/>
              <a:t>‹nr.›</a:t>
            </a:fld>
            <a:endParaRPr lang="nl-NL"/>
          </a:p>
        </p:txBody>
      </p:sp>
    </p:spTree>
    <p:extLst>
      <p:ext uri="{BB962C8B-B14F-4D97-AF65-F5344CB8AC3E}">
        <p14:creationId xmlns:p14="http://schemas.microsoft.com/office/powerpoint/2010/main" val="1227085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D833F72-43F3-48E0-A758-5BDBC3B7EB04}"/>
              </a:ext>
            </a:extLst>
          </p:cNvPr>
          <p:cNvSpPr>
            <a:spLocks noGrp="1"/>
          </p:cNvSpPr>
          <p:nvPr>
            <p:ph type="dt" sz="half" idx="10"/>
          </p:nvPr>
        </p:nvSpPr>
        <p:spPr/>
        <p:txBody>
          <a:bodyPr/>
          <a:lstStyle/>
          <a:p>
            <a:fld id="{4BE8F059-EB26-4B64-A4DB-6B7F22F449E4}" type="datetimeFigureOut">
              <a:rPr lang="nl-NL" smtClean="0"/>
              <a:t>14-7-2025</a:t>
            </a:fld>
            <a:endParaRPr lang="nl-NL"/>
          </a:p>
        </p:txBody>
      </p:sp>
      <p:sp>
        <p:nvSpPr>
          <p:cNvPr id="3" name="Tijdelijke aanduiding voor voettekst 2">
            <a:extLst>
              <a:ext uri="{FF2B5EF4-FFF2-40B4-BE49-F238E27FC236}">
                <a16:creationId xmlns:a16="http://schemas.microsoft.com/office/drawing/2014/main" id="{E57B003A-D77B-4076-AEDD-F8F61D978E4D}"/>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D23E3E29-C148-4A74-B15C-AAACCD7299E4}"/>
              </a:ext>
            </a:extLst>
          </p:cNvPr>
          <p:cNvSpPr>
            <a:spLocks noGrp="1"/>
          </p:cNvSpPr>
          <p:nvPr>
            <p:ph type="sldNum" sz="quarter" idx="12"/>
          </p:nvPr>
        </p:nvSpPr>
        <p:spPr/>
        <p:txBody>
          <a:bodyPr/>
          <a:lstStyle/>
          <a:p>
            <a:fld id="{C95A4DF9-76C3-4616-957A-356EB1107699}" type="slidenum">
              <a:rPr lang="nl-NL" smtClean="0"/>
              <a:t>‹nr.›</a:t>
            </a:fld>
            <a:endParaRPr lang="nl-NL"/>
          </a:p>
        </p:txBody>
      </p:sp>
    </p:spTree>
    <p:extLst>
      <p:ext uri="{BB962C8B-B14F-4D97-AF65-F5344CB8AC3E}">
        <p14:creationId xmlns:p14="http://schemas.microsoft.com/office/powerpoint/2010/main" val="2351891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DDFC76-F447-4B1E-A501-2D4D8A01616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C5A787AB-B0C3-4CFD-AF27-AB3CB36E5F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864DEB64-41F1-4969-B04B-B24772331D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88DEAC65-8B18-4961-A7C4-0C1AD870D2AB}"/>
              </a:ext>
            </a:extLst>
          </p:cNvPr>
          <p:cNvSpPr>
            <a:spLocks noGrp="1"/>
          </p:cNvSpPr>
          <p:nvPr>
            <p:ph type="dt" sz="half" idx="10"/>
          </p:nvPr>
        </p:nvSpPr>
        <p:spPr/>
        <p:txBody>
          <a:bodyPr/>
          <a:lstStyle/>
          <a:p>
            <a:fld id="{4BE8F059-EB26-4B64-A4DB-6B7F22F449E4}" type="datetimeFigureOut">
              <a:rPr lang="nl-NL" smtClean="0"/>
              <a:t>14-7-2025</a:t>
            </a:fld>
            <a:endParaRPr lang="nl-NL"/>
          </a:p>
        </p:txBody>
      </p:sp>
      <p:sp>
        <p:nvSpPr>
          <p:cNvPr id="6" name="Tijdelijke aanduiding voor voettekst 5">
            <a:extLst>
              <a:ext uri="{FF2B5EF4-FFF2-40B4-BE49-F238E27FC236}">
                <a16:creationId xmlns:a16="http://schemas.microsoft.com/office/drawing/2014/main" id="{CA30AD7D-4DF2-477C-8BE9-976E937E836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8299E0B-D193-42A2-B577-00006F817823}"/>
              </a:ext>
            </a:extLst>
          </p:cNvPr>
          <p:cNvSpPr>
            <a:spLocks noGrp="1"/>
          </p:cNvSpPr>
          <p:nvPr>
            <p:ph type="sldNum" sz="quarter" idx="12"/>
          </p:nvPr>
        </p:nvSpPr>
        <p:spPr/>
        <p:txBody>
          <a:bodyPr/>
          <a:lstStyle/>
          <a:p>
            <a:fld id="{C95A4DF9-76C3-4616-957A-356EB1107699}" type="slidenum">
              <a:rPr lang="nl-NL" smtClean="0"/>
              <a:t>‹nr.›</a:t>
            </a:fld>
            <a:endParaRPr lang="nl-NL"/>
          </a:p>
        </p:txBody>
      </p:sp>
    </p:spTree>
    <p:extLst>
      <p:ext uri="{BB962C8B-B14F-4D97-AF65-F5344CB8AC3E}">
        <p14:creationId xmlns:p14="http://schemas.microsoft.com/office/powerpoint/2010/main" val="723719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01287F-DFBA-432E-8FB2-889AD6C0399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EB06AECE-D960-4EB8-911C-70783111AC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100E33F7-D863-4B29-99BE-B4DD5142B4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BB4D54DB-5F87-45A6-8766-EA72DF45DC2B}"/>
              </a:ext>
            </a:extLst>
          </p:cNvPr>
          <p:cNvSpPr>
            <a:spLocks noGrp="1"/>
          </p:cNvSpPr>
          <p:nvPr>
            <p:ph type="dt" sz="half" idx="10"/>
          </p:nvPr>
        </p:nvSpPr>
        <p:spPr/>
        <p:txBody>
          <a:bodyPr/>
          <a:lstStyle/>
          <a:p>
            <a:fld id="{4BE8F059-EB26-4B64-A4DB-6B7F22F449E4}" type="datetimeFigureOut">
              <a:rPr lang="nl-NL" smtClean="0"/>
              <a:t>14-7-2025</a:t>
            </a:fld>
            <a:endParaRPr lang="nl-NL"/>
          </a:p>
        </p:txBody>
      </p:sp>
      <p:sp>
        <p:nvSpPr>
          <p:cNvPr id="6" name="Tijdelijke aanduiding voor voettekst 5">
            <a:extLst>
              <a:ext uri="{FF2B5EF4-FFF2-40B4-BE49-F238E27FC236}">
                <a16:creationId xmlns:a16="http://schemas.microsoft.com/office/drawing/2014/main" id="{87829307-661D-45FC-A3A7-73AB368E6C7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B1EEF9A-2FEA-42AA-B3EA-0839B25E1C96}"/>
              </a:ext>
            </a:extLst>
          </p:cNvPr>
          <p:cNvSpPr>
            <a:spLocks noGrp="1"/>
          </p:cNvSpPr>
          <p:nvPr>
            <p:ph type="sldNum" sz="quarter" idx="12"/>
          </p:nvPr>
        </p:nvSpPr>
        <p:spPr/>
        <p:txBody>
          <a:bodyPr/>
          <a:lstStyle/>
          <a:p>
            <a:fld id="{C95A4DF9-76C3-4616-957A-356EB1107699}" type="slidenum">
              <a:rPr lang="nl-NL" smtClean="0"/>
              <a:t>‹nr.›</a:t>
            </a:fld>
            <a:endParaRPr lang="nl-NL"/>
          </a:p>
        </p:txBody>
      </p:sp>
    </p:spTree>
    <p:extLst>
      <p:ext uri="{BB962C8B-B14F-4D97-AF65-F5344CB8AC3E}">
        <p14:creationId xmlns:p14="http://schemas.microsoft.com/office/powerpoint/2010/main" val="1084965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366AF75-2CCA-49A8-B8C5-C35D4E7732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E921D62B-D158-443E-94C0-88CF0153F5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A02B53C-689C-4052-88D4-23CAEF71EF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E8F059-EB26-4B64-A4DB-6B7F22F449E4}" type="datetimeFigureOut">
              <a:rPr lang="nl-NL" smtClean="0"/>
              <a:t>14-7-2025</a:t>
            </a:fld>
            <a:endParaRPr lang="nl-NL"/>
          </a:p>
        </p:txBody>
      </p:sp>
      <p:sp>
        <p:nvSpPr>
          <p:cNvPr id="5" name="Tijdelijke aanduiding voor voettekst 4">
            <a:extLst>
              <a:ext uri="{FF2B5EF4-FFF2-40B4-BE49-F238E27FC236}">
                <a16:creationId xmlns:a16="http://schemas.microsoft.com/office/drawing/2014/main" id="{5245C089-985D-4076-B684-985CBECA72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E4EFAFFB-2850-4872-958A-A822DF97C3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5A4DF9-76C3-4616-957A-356EB1107699}" type="slidenum">
              <a:rPr lang="nl-NL" smtClean="0"/>
              <a:t>‹nr.›</a:t>
            </a:fld>
            <a:endParaRPr lang="nl-NL"/>
          </a:p>
        </p:txBody>
      </p:sp>
    </p:spTree>
    <p:extLst>
      <p:ext uri="{BB962C8B-B14F-4D97-AF65-F5344CB8AC3E}">
        <p14:creationId xmlns:p14="http://schemas.microsoft.com/office/powerpoint/2010/main" val="3995426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000">
            <a:alpha val="74000"/>
          </a:srgbClr>
        </a:solidFill>
        <a:effectLst/>
      </p:bgPr>
    </p:bg>
    <p:spTree>
      <p:nvGrpSpPr>
        <p:cNvPr id="1" name=""/>
        <p:cNvGrpSpPr/>
        <p:nvPr/>
      </p:nvGrpSpPr>
      <p:grpSpPr>
        <a:xfrm>
          <a:off x="0" y="0"/>
          <a:ext cx="0" cy="0"/>
          <a:chOff x="0" y="0"/>
          <a:chExt cx="0" cy="0"/>
        </a:xfrm>
      </p:grpSpPr>
      <p:pic>
        <p:nvPicPr>
          <p:cNvPr id="4" name="Afbeelding 3" descr="briefhoofd da costa 2b.tif">
            <a:extLst>
              <a:ext uri="{FF2B5EF4-FFF2-40B4-BE49-F238E27FC236}">
                <a16:creationId xmlns:a16="http://schemas.microsoft.com/office/drawing/2014/main" id="{C6250460-6B5C-4E44-9004-00524D8EFF60}"/>
              </a:ext>
            </a:extLst>
          </p:cNvPr>
          <p:cNvPicPr/>
          <p:nvPr/>
        </p:nvPicPr>
        <p:blipFill>
          <a:blip r:embed="rId2" cstate="print">
            <a:extLst>
              <a:ext uri="{28A0092B-C50C-407E-A947-70E740481C1C}">
                <a14:useLocalDpi xmlns:a14="http://schemas.microsoft.com/office/drawing/2010/main" val="0"/>
              </a:ext>
            </a:extLst>
          </a:blip>
          <a:srcRect l="-2" r="-3107"/>
          <a:stretch>
            <a:fillRect/>
          </a:stretch>
        </p:blipFill>
        <p:spPr bwMode="auto">
          <a:xfrm>
            <a:off x="155476" y="120686"/>
            <a:ext cx="2897213" cy="647700"/>
          </a:xfrm>
          <a:prstGeom prst="rect">
            <a:avLst/>
          </a:prstGeom>
          <a:ln>
            <a:noFill/>
          </a:ln>
          <a:effectLst>
            <a:outerShdw blurRad="292100" dist="139700" dir="2700000" algn="tl" rotWithShape="0">
              <a:srgbClr val="333333">
                <a:alpha val="65000"/>
              </a:srgbClr>
            </a:outerShdw>
          </a:effectLst>
        </p:spPr>
      </p:pic>
      <p:sp>
        <p:nvSpPr>
          <p:cNvPr id="7" name="Rechthoek 6">
            <a:extLst>
              <a:ext uri="{FF2B5EF4-FFF2-40B4-BE49-F238E27FC236}">
                <a16:creationId xmlns:a16="http://schemas.microsoft.com/office/drawing/2014/main" id="{B2F41466-6B96-43F0-A20D-5D06BBC4BD21}"/>
              </a:ext>
            </a:extLst>
          </p:cNvPr>
          <p:cNvSpPr/>
          <p:nvPr/>
        </p:nvSpPr>
        <p:spPr>
          <a:xfrm>
            <a:off x="155476" y="1016219"/>
            <a:ext cx="2797174" cy="351722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Visie/missie: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1"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De Da Costaschool, een basisschool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1"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die z’n nek durft uit te steken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100" b="0" i="1"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Wij zien het als onze belangrijkste taak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om alle kinderen een goede, brede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basis mee te geven voor hun toekomst. We werken samen met ouders thuis en op school met de kinderen aan een leeromgeving die wordt gekenmerkt door betrokkenheid en eigenaarschap. We staan samen voor de taak de kinderen te begeleiden bij de ontwikkeling van hun kennis, </a:t>
            </a:r>
            <a:r>
              <a:rPr kumimoji="0" lang="nl-NL" sz="1100" b="0" i="0" u="none" strike="noStrike" kern="1200" cap="none" spc="0" normalizeH="0" baseline="0" noProof="0" dirty="0" err="1">
                <a:ln>
                  <a:noFill/>
                </a:ln>
                <a:solidFill>
                  <a:prstClr val="black"/>
                </a:solidFill>
                <a:effectLst/>
                <a:uLnTx/>
                <a:uFillTx/>
                <a:latin typeface="Century Gothic" panose="020B0502020202020204" pitchFamily="34" charset="0"/>
                <a:ea typeface="+mn-ea"/>
                <a:cs typeface="+mn-cs"/>
              </a:rPr>
              <a:t>vaardig-heden</a:t>
            </a:r>
            <a:r>
              <a:rPr kumimoji="0" lang="nl-NL"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en persoonlijkheid. Ieder kind op school is uniek en heeft specifieke talenten en interesses.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1"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Laat maar zien wat jij kan!</a:t>
            </a:r>
          </a:p>
        </p:txBody>
      </p:sp>
      <p:sp>
        <p:nvSpPr>
          <p:cNvPr id="8" name="Rechthoek 7">
            <a:extLst>
              <a:ext uri="{FF2B5EF4-FFF2-40B4-BE49-F238E27FC236}">
                <a16:creationId xmlns:a16="http://schemas.microsoft.com/office/drawing/2014/main" id="{7611074F-31C5-48F6-BF8C-C4F40C17FC9C}"/>
              </a:ext>
            </a:extLst>
          </p:cNvPr>
          <p:cNvSpPr/>
          <p:nvPr/>
        </p:nvSpPr>
        <p:spPr>
          <a:xfrm>
            <a:off x="3179298" y="120686"/>
            <a:ext cx="8857226" cy="6477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Da Costaschool Hoograven: Jaarplan schooljaar 2025-2026</a:t>
            </a:r>
            <a:endParaRPr kumimoji="0" lang="nl-NL" sz="1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10" name="Rechthoek 9">
            <a:extLst>
              <a:ext uri="{FF2B5EF4-FFF2-40B4-BE49-F238E27FC236}">
                <a16:creationId xmlns:a16="http://schemas.microsoft.com/office/drawing/2014/main" id="{F65B865D-0609-4200-86C5-C534CAE5E86C}"/>
              </a:ext>
            </a:extLst>
          </p:cNvPr>
          <p:cNvSpPr/>
          <p:nvPr/>
        </p:nvSpPr>
        <p:spPr>
          <a:xfrm>
            <a:off x="155475" y="4703461"/>
            <a:ext cx="2797175" cy="20338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Managementgegevens 2024/2025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schemeClr val="tx1"/>
                </a:solidFill>
                <a:effectLst/>
                <a:uLnTx/>
                <a:uFillTx/>
                <a:latin typeface="Century Gothic" panose="020B0502020202020204" pitchFamily="34" charset="0"/>
                <a:ea typeface="+mn-ea"/>
                <a:cs typeface="+mn-cs"/>
              </a:rPr>
              <a:t>IEP doorstroomtoets-score: 86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Aantal herziene adviezen: 3</a:t>
            </a:r>
            <a:endParaRPr kumimoji="0" lang="nl-NL" sz="1100" b="1" i="1"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Tevredenheid kinderen: 8.0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Tevredenheid ouders: 8.5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Tevredenheid Team: 8.4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Leerlingaantal: 223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Aantal nieuwe kleuters: 32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Schoolweging (</a:t>
            </a:r>
            <a:r>
              <a:rPr kumimoji="0" lang="nl-NL" sz="1100" b="0" i="0" u="none" strike="noStrike" kern="1200" cap="none" spc="0" normalizeH="0" baseline="0" noProof="0" dirty="0">
                <a:ln>
                  <a:noFill/>
                </a:ln>
                <a:solidFill>
                  <a:schemeClr val="tx1"/>
                </a:solidFill>
                <a:effectLst/>
                <a:uLnTx/>
                <a:uFillTx/>
                <a:latin typeface="Century Gothic" panose="020B0502020202020204" pitchFamily="34" charset="0"/>
                <a:ea typeface="+mn-ea"/>
                <a:cs typeface="+mn-cs"/>
              </a:rPr>
              <a:t>spreiding</a:t>
            </a:r>
            <a:r>
              <a:rPr kumimoji="0" lang="nl-NL"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27,6 (8.7)</a:t>
            </a:r>
            <a:endParaRPr kumimoji="0" lang="nl-NL" sz="1100" b="0" i="0" u="none" strike="noStrike" kern="1200" cap="none" spc="0" normalizeH="0" baseline="0" noProof="0" dirty="0">
              <a:ln>
                <a:noFill/>
              </a:ln>
              <a:solidFill>
                <a:srgbClr val="FF000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Achterstandsscore: 94</a:t>
            </a:r>
          </a:p>
        </p:txBody>
      </p:sp>
      <p:sp>
        <p:nvSpPr>
          <p:cNvPr id="11" name="Rechthoek 10">
            <a:extLst>
              <a:ext uri="{FF2B5EF4-FFF2-40B4-BE49-F238E27FC236}">
                <a16:creationId xmlns:a16="http://schemas.microsoft.com/office/drawing/2014/main" id="{BF202F31-0445-4C2A-8B5A-7A08C72340FA}"/>
              </a:ext>
            </a:extLst>
          </p:cNvPr>
          <p:cNvSpPr/>
          <p:nvPr/>
        </p:nvSpPr>
        <p:spPr>
          <a:xfrm>
            <a:off x="3179298" y="1016219"/>
            <a:ext cx="8857226" cy="57210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Terugblik jaarplan schooljaar 2024-2025</a:t>
            </a:r>
          </a:p>
          <a:p>
            <a:pPr>
              <a:defRPr/>
            </a:pPr>
            <a:r>
              <a:rPr lang="nl-NL" sz="1100" i="1" u="sng" dirty="0">
                <a:solidFill>
                  <a:prstClr val="black"/>
                </a:solidFill>
                <a:latin typeface="Century Gothic" panose="020B0502020202020204" pitchFamily="34" charset="0"/>
              </a:rPr>
              <a:t>Onderwijs en Leerresultaten </a:t>
            </a:r>
            <a:r>
              <a:rPr lang="nl-NL" sz="1100" i="1" dirty="0">
                <a:solidFill>
                  <a:prstClr val="black"/>
                </a:solidFill>
                <a:latin typeface="Century Gothic" panose="020B0502020202020204" pitchFamily="34" charset="0"/>
              </a:rPr>
              <a:t>- </a:t>
            </a:r>
            <a:r>
              <a:rPr lang="nl-NL" sz="1100" dirty="0">
                <a:solidFill>
                  <a:prstClr val="black"/>
                </a:solidFill>
                <a:latin typeface="Century Gothic" panose="020B0502020202020204" pitchFamily="34" charset="0"/>
              </a:rPr>
              <a:t>Het schooljaar 2024-2025 was succesvol: voor vrijwel alle kinderen konden we dagelijks onderwijs bieden, op één dag na vanwege een storing in de watervoorziening in de wijk. De IEP-resultaten, zowel bij de doorstroomtoets als bij de tussentoetsen, lagen boven de schoolnorm en meestal ook boven het landelijk gemiddelde. Na twee jaar ervaring met het IEP-leerlingvolgsysteem voelen we ons hier steeds vaardiger in. Dit vormt een goede basis om komend schooljaar, samen met het team, schoolambities per vak en leerjaar vast te stellen. De wijziging van het afnamemoment van "Hart &amp; Handen" is positief ervaren; dit verlicht de werkdruk rond de oudercontactmomenten. Wel bleek uit ouderfeedback dat het startgesprek nu erg laat in het jaar plaatsvindt. Daarom plannen we komend jaar een informatieve kennismakingsavond in de eerste weken. Het invoeren van een portfolio bleek op dit moment te vroeg. Dit schuiven we door naar een later schooljaar.</a:t>
            </a:r>
          </a:p>
          <a:p>
            <a:pPr>
              <a:defRPr/>
            </a:pPr>
            <a:endParaRPr lang="nl-NL" sz="1100" dirty="0">
              <a:solidFill>
                <a:prstClr val="black"/>
              </a:solidFill>
              <a:latin typeface="Century Gothic" panose="020B0502020202020204" pitchFamily="34" charset="0"/>
            </a:endParaRPr>
          </a:p>
          <a:p>
            <a:r>
              <a:rPr lang="nl-NL" sz="1100" i="1" u="sng" dirty="0">
                <a:solidFill>
                  <a:prstClr val="black"/>
                </a:solidFill>
                <a:latin typeface="Century Gothic" panose="020B0502020202020204" pitchFamily="34" charset="0"/>
              </a:rPr>
              <a:t>Welbevinden, Team en Organisatieontwikkeling </a:t>
            </a:r>
            <a:r>
              <a:rPr lang="nl-NL" sz="1100" i="1" dirty="0">
                <a:solidFill>
                  <a:prstClr val="black"/>
                </a:solidFill>
                <a:latin typeface="Century Gothic" panose="020B0502020202020204" pitchFamily="34" charset="0"/>
              </a:rPr>
              <a:t>- </a:t>
            </a:r>
            <a:r>
              <a:rPr lang="nl-NL" sz="1100" dirty="0">
                <a:solidFill>
                  <a:prstClr val="black"/>
                </a:solidFill>
                <a:latin typeface="Century Gothic" panose="020B0502020202020204" pitchFamily="34" charset="0"/>
              </a:rPr>
              <a:t>De tevredenheidscijfers van kinderen, ouders en teamleden lagen met een 8 of hoger op een stevig niveau. De Risico Inventarisatie &amp; Evaluatie (RI&amp;E) leverde geen grote verbeterpunten op. Onze leerling populatie blijft divers, al daalt de achterstandsscore wel. Tegelijkertijd verandert het team aanzienlijk, na een lange periode van stabiliteit. Verschillende collega’s gingen of gaan met (vervroegd) pensioen of kozen voor meer flexibiliteit via de </a:t>
            </a:r>
            <a:r>
              <a:rPr lang="nl-NL" sz="1100" dirty="0" err="1">
                <a:solidFill>
                  <a:prstClr val="black"/>
                </a:solidFill>
                <a:latin typeface="Century Gothic" panose="020B0502020202020204" pitchFamily="34" charset="0"/>
              </a:rPr>
              <a:t>flexpool</a:t>
            </a:r>
            <a:r>
              <a:rPr lang="nl-NL" sz="1100" dirty="0">
                <a:solidFill>
                  <a:prstClr val="black"/>
                </a:solidFill>
                <a:latin typeface="Century Gothic" panose="020B0502020202020204" pitchFamily="34" charset="0"/>
              </a:rPr>
              <a:t>. De komst van nieuwe, jongere teamleden vraagt extra aandacht voor hun inwerkperiode en het versterken van het teamgevoel. We kiezen daarom bewust voor rust in het aantal nieuwe projecten, met focus op borging van bestaande afspraken en extra aandacht voor observaties en de gesprekscyclus. Daarnaast schalen we de ondersteuning enigszins af, vanwege enerzijds de veranderende populatie en anderzijds het wegvallen van financiële middelen als de NPO-gelden. We blijven echter inzetten op behoud van de hoge tevredenheid en veiligheidsbeleving.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100" noProof="0" dirty="0">
              <a:solidFill>
                <a:prstClr val="black"/>
              </a:solidFill>
              <a:latin typeface="Century Gothic" panose="020B0502020202020204" pitchFamily="34" charset="0"/>
            </a:endParaRPr>
          </a:p>
          <a:p>
            <a:r>
              <a:rPr lang="nl-NL" sz="1100" i="1" u="sng" dirty="0">
                <a:solidFill>
                  <a:prstClr val="black"/>
                </a:solidFill>
                <a:latin typeface="Century Gothic" panose="020B0502020202020204" pitchFamily="34" charset="0"/>
              </a:rPr>
              <a:t>Onderwijskwaliteit en Innovatie </a:t>
            </a:r>
            <a:r>
              <a:rPr lang="nl-NL" sz="1100" i="1" dirty="0">
                <a:solidFill>
                  <a:prstClr val="black"/>
                </a:solidFill>
                <a:latin typeface="Century Gothic" panose="020B0502020202020204" pitchFamily="34" charset="0"/>
              </a:rPr>
              <a:t>- </a:t>
            </a:r>
            <a:r>
              <a:rPr lang="nl-NL" sz="1100" dirty="0">
                <a:solidFill>
                  <a:prstClr val="black"/>
                </a:solidFill>
                <a:latin typeface="Century Gothic" panose="020B0502020202020204" pitchFamily="34" charset="0"/>
              </a:rPr>
              <a:t>De integratie van activiteiten binnen de nieuwe methode Wereldoriëntatie (Blink) heeft een goede start gehad. </a:t>
            </a:r>
            <a:r>
              <a:rPr lang="nl-NL" sz="1100" dirty="0">
                <a:solidFill>
                  <a:schemeClr val="tx1"/>
                </a:solidFill>
                <a:latin typeface="Century Gothic" panose="020B0502020202020204" pitchFamily="34" charset="0"/>
              </a:rPr>
              <a:t>Dit traject vraagt komend schooljaar verdere aandacht, zodat we vieringen, excursies en andere activiteiten zoveel mogelijk binnen de thema’s laten plaatsvinden. </a:t>
            </a:r>
            <a:r>
              <a:rPr lang="nl-NL" sz="1100" dirty="0">
                <a:solidFill>
                  <a:prstClr val="black"/>
                </a:solidFill>
                <a:latin typeface="Century Gothic" panose="020B0502020202020204" pitchFamily="34" charset="0"/>
              </a:rPr>
              <a:t>De onderwerpen executieve functies en coöperatieve werkvormen zijn geborgd binnen de </a:t>
            </a:r>
            <a:r>
              <a:rPr lang="nl-NL" sz="1100" dirty="0" err="1">
                <a:solidFill>
                  <a:prstClr val="black"/>
                </a:solidFill>
                <a:latin typeface="Century Gothic" panose="020B0502020202020204" pitchFamily="34" charset="0"/>
              </a:rPr>
              <a:t>LeerKRACHT</a:t>
            </a:r>
            <a:r>
              <a:rPr lang="nl-NL" sz="1100" dirty="0">
                <a:solidFill>
                  <a:prstClr val="black"/>
                </a:solidFill>
                <a:latin typeface="Century Gothic" panose="020B0502020202020204" pitchFamily="34" charset="0"/>
              </a:rPr>
              <a:t>-sessies en worden vastgelegd in kwaliteitskaarten. Ook over de weektaak leggen we komend schooljaar afspraken vast. De implementatie van de leerlijn digitale geletterdheid is in een afrondende fase. Dankzij de komst van een tweede gecertificeerde coördinator zetten we de laatste stap richting een kwaliteitskaart digitale geletterdheid.</a:t>
            </a:r>
          </a:p>
          <a:p>
            <a:endParaRPr lang="nl-NL" sz="1100" i="1" dirty="0">
              <a:solidFill>
                <a:prstClr val="black"/>
              </a:solidFill>
              <a:latin typeface="Century Gothic" panose="020B0502020202020204" pitchFamily="34" charset="0"/>
            </a:endParaRPr>
          </a:p>
          <a:p>
            <a:r>
              <a:rPr lang="nl-NL" sz="1100" i="1" u="sng" dirty="0">
                <a:solidFill>
                  <a:prstClr val="black"/>
                </a:solidFill>
                <a:latin typeface="Century Gothic" panose="020B0502020202020204" pitchFamily="34" charset="0"/>
              </a:rPr>
              <a:t>Overig</a:t>
            </a:r>
            <a:r>
              <a:rPr lang="nl-NL" sz="1100" i="1" dirty="0">
                <a:solidFill>
                  <a:prstClr val="black"/>
                </a:solidFill>
                <a:latin typeface="Century Gothic" panose="020B0502020202020204" pitchFamily="34" charset="0"/>
              </a:rPr>
              <a:t> - </a:t>
            </a:r>
            <a:r>
              <a:rPr lang="nl-NL" sz="1100" dirty="0">
                <a:solidFill>
                  <a:prstClr val="black"/>
                </a:solidFill>
                <a:latin typeface="Century Gothic" panose="020B0502020202020204" pitchFamily="34" charset="0"/>
              </a:rPr>
              <a:t>Afgelopen jaar zijn er stappen gezet m.b.t. het stroomlijnen van het beheer van het gebouw. Komend jaar blijft in overleg met de gemeente en de andere schoolbesturen dit op de agenda staan. De uitbreiding van de schoolbibliotheek is voortgezet.  Inzicht in het leengedrag wordt gebruikt om het leesplezier verder te stimuleren. De samenwerking met de voorschool is geïntensiveerd en deze lijn zetten we komend jaar voort. De introductie van Tommy </a:t>
            </a:r>
            <a:r>
              <a:rPr lang="nl-NL" sz="1100" dirty="0" err="1">
                <a:solidFill>
                  <a:prstClr val="black"/>
                </a:solidFill>
                <a:latin typeface="Century Gothic" panose="020B0502020202020204" pitchFamily="34" charset="0"/>
              </a:rPr>
              <a:t>Tomato</a:t>
            </a:r>
            <a:r>
              <a:rPr lang="nl-NL" sz="1100" dirty="0">
                <a:solidFill>
                  <a:prstClr val="black"/>
                </a:solidFill>
                <a:latin typeface="Century Gothic" panose="020B0502020202020204" pitchFamily="34" charset="0"/>
              </a:rPr>
              <a:t> (naast het schoolfruit) heeft ervoor gezorgd dat kinderen nu elke dag groente of fruit krijgen.</a:t>
            </a:r>
            <a:endParaRPr kumimoji="0" lang="nl-NL" sz="1100" b="0" u="none" strike="noStrike" kern="1200" cap="none" spc="0" normalizeH="0" baseline="0" dirty="0">
              <a:ln>
                <a:noFill/>
              </a:ln>
              <a:solidFill>
                <a:prstClr val="black"/>
              </a:solidFill>
              <a:effectLst/>
              <a:uLnTx/>
              <a:uFillTx/>
              <a:latin typeface="Century Gothic" panose="020B0502020202020204" pitchFamily="34" charset="0"/>
              <a:ea typeface="+mn-ea"/>
              <a:cs typeface="+mn-cs"/>
            </a:endParaRPr>
          </a:p>
          <a:p>
            <a:r>
              <a:rPr lang="nl-NL" sz="1100" b="1" dirty="0">
                <a:solidFill>
                  <a:prstClr val="black"/>
                </a:solidFill>
                <a:latin typeface="Century Gothic" panose="020B0502020202020204" pitchFamily="34" charset="0"/>
              </a:rPr>
              <a:t>Kortom een jaar waar wij als team met trots op terugkijken!</a:t>
            </a:r>
            <a:endParaRPr kumimoji="0" lang="nl-NL" sz="1100" b="1" u="none" strike="noStrike" kern="1200" cap="none" spc="0" normalizeH="0" baseline="0" dirty="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724602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C000">
            <a:alpha val="74000"/>
          </a:srgbClr>
        </a:solidFill>
        <a:effectLst/>
      </p:bgPr>
    </p:bg>
    <p:spTree>
      <p:nvGrpSpPr>
        <p:cNvPr id="1" name=""/>
        <p:cNvGrpSpPr/>
        <p:nvPr/>
      </p:nvGrpSpPr>
      <p:grpSpPr>
        <a:xfrm>
          <a:off x="0" y="0"/>
          <a:ext cx="0" cy="0"/>
          <a:chOff x="0" y="0"/>
          <a:chExt cx="0" cy="0"/>
        </a:xfrm>
      </p:grpSpPr>
      <p:pic>
        <p:nvPicPr>
          <p:cNvPr id="4" name="Afbeelding 3" descr="briefhoofd da costa 2b.tif">
            <a:extLst>
              <a:ext uri="{FF2B5EF4-FFF2-40B4-BE49-F238E27FC236}">
                <a16:creationId xmlns:a16="http://schemas.microsoft.com/office/drawing/2014/main" id="{C6250460-6B5C-4E44-9004-00524D8EFF60}"/>
              </a:ext>
            </a:extLst>
          </p:cNvPr>
          <p:cNvPicPr/>
          <p:nvPr/>
        </p:nvPicPr>
        <p:blipFill>
          <a:blip r:embed="rId2" cstate="print">
            <a:extLst>
              <a:ext uri="{28A0092B-C50C-407E-A947-70E740481C1C}">
                <a14:useLocalDpi xmlns:a14="http://schemas.microsoft.com/office/drawing/2010/main" val="0"/>
              </a:ext>
            </a:extLst>
          </a:blip>
          <a:srcRect l="-2" r="-3107"/>
          <a:stretch>
            <a:fillRect/>
          </a:stretch>
        </p:blipFill>
        <p:spPr bwMode="auto">
          <a:xfrm>
            <a:off x="155476" y="120686"/>
            <a:ext cx="2897213" cy="647700"/>
          </a:xfrm>
          <a:prstGeom prst="rect">
            <a:avLst/>
          </a:prstGeom>
          <a:ln>
            <a:noFill/>
          </a:ln>
          <a:effectLst>
            <a:outerShdw blurRad="292100" dist="139700" dir="2700000" algn="tl" rotWithShape="0">
              <a:srgbClr val="333333">
                <a:alpha val="65000"/>
              </a:srgbClr>
            </a:outerShdw>
          </a:effectLst>
        </p:spPr>
      </p:pic>
      <p:sp>
        <p:nvSpPr>
          <p:cNvPr id="7" name="Rechthoek 6">
            <a:extLst>
              <a:ext uri="{FF2B5EF4-FFF2-40B4-BE49-F238E27FC236}">
                <a16:creationId xmlns:a16="http://schemas.microsoft.com/office/drawing/2014/main" id="{B2F41466-6B96-43F0-A20D-5D06BBC4BD21}"/>
              </a:ext>
            </a:extLst>
          </p:cNvPr>
          <p:cNvSpPr/>
          <p:nvPr/>
        </p:nvSpPr>
        <p:spPr>
          <a:xfrm>
            <a:off x="155476" y="1016219"/>
            <a:ext cx="2797174" cy="241278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100" b="1" dirty="0">
                <a:solidFill>
                  <a:schemeClr val="tx1"/>
                </a:solidFill>
                <a:latin typeface="Century Gothic" panose="020B0502020202020204" pitchFamily="34" charset="0"/>
              </a:rPr>
              <a:t>Lopende subsidies</a:t>
            </a:r>
          </a:p>
          <a:p>
            <a:pPr marL="171450" indent="-171450">
              <a:buFont typeface="Arial" panose="020B0604020202020204" pitchFamily="34" charset="0"/>
              <a:buChar char="•"/>
            </a:pPr>
            <a:r>
              <a:rPr lang="nl-NL" sz="1100" dirty="0">
                <a:solidFill>
                  <a:schemeClr val="tx1"/>
                </a:solidFill>
                <a:latin typeface="Century Gothic" panose="020B0502020202020204" pitchFamily="34" charset="0"/>
              </a:rPr>
              <a:t>Basisvaardigheden</a:t>
            </a:r>
          </a:p>
          <a:p>
            <a:pPr marL="171450" indent="-171450">
              <a:buFont typeface="Arial" panose="020B0604020202020204" pitchFamily="34" charset="0"/>
              <a:buChar char="•"/>
            </a:pPr>
            <a:r>
              <a:rPr lang="nl-NL" sz="1100" dirty="0">
                <a:solidFill>
                  <a:schemeClr val="tx1"/>
                </a:solidFill>
                <a:latin typeface="Century Gothic" panose="020B0502020202020204" pitchFamily="34" charset="0"/>
              </a:rPr>
              <a:t>NPO gelden</a:t>
            </a:r>
          </a:p>
          <a:p>
            <a:pPr marL="171450" indent="-171450">
              <a:buFont typeface="Arial" panose="020B0604020202020204" pitchFamily="34" charset="0"/>
              <a:buChar char="•"/>
            </a:pPr>
            <a:r>
              <a:rPr lang="nl-NL" sz="1100" dirty="0">
                <a:solidFill>
                  <a:schemeClr val="tx1"/>
                </a:solidFill>
                <a:latin typeface="Century Gothic" panose="020B0502020202020204" pitchFamily="34" charset="0"/>
              </a:rPr>
              <a:t>Versterken van Taal</a:t>
            </a:r>
          </a:p>
          <a:p>
            <a:pPr marL="171450" indent="-171450">
              <a:buFont typeface="Arial" panose="020B0604020202020204" pitchFamily="34" charset="0"/>
              <a:buChar char="•"/>
            </a:pPr>
            <a:r>
              <a:rPr lang="nl-NL" sz="1100" dirty="0">
                <a:solidFill>
                  <a:schemeClr val="tx1"/>
                </a:solidFill>
                <a:latin typeface="Century Gothic" panose="020B0502020202020204" pitchFamily="34" charset="0"/>
              </a:rPr>
              <a:t>Doorstroomsubsidie POVO</a:t>
            </a:r>
          </a:p>
          <a:p>
            <a:pPr marL="171450" indent="-171450">
              <a:buFont typeface="Arial" panose="020B0604020202020204" pitchFamily="34" charset="0"/>
              <a:buChar char="•"/>
            </a:pPr>
            <a:r>
              <a:rPr lang="nl-NL" sz="1100" dirty="0">
                <a:solidFill>
                  <a:schemeClr val="tx1"/>
                </a:solidFill>
                <a:latin typeface="Century Gothic" panose="020B0502020202020204" pitchFamily="34" charset="0"/>
              </a:rPr>
              <a:t>Cultuursubsidie voor ieder kind</a:t>
            </a:r>
          </a:p>
          <a:p>
            <a:pPr marL="171450" indent="-171450">
              <a:buFont typeface="Arial" panose="020B0604020202020204" pitchFamily="34" charset="0"/>
              <a:buChar char="•"/>
            </a:pPr>
            <a:r>
              <a:rPr lang="nl-NL" sz="1100" dirty="0">
                <a:solidFill>
                  <a:schemeClr val="tx1"/>
                </a:solidFill>
                <a:latin typeface="Century Gothic" panose="020B0502020202020204" pitchFamily="34" charset="0"/>
              </a:rPr>
              <a:t>Gezonde School </a:t>
            </a:r>
          </a:p>
          <a:p>
            <a:pPr marL="171450" indent="-171450">
              <a:buFont typeface="Arial" panose="020B0604020202020204" pitchFamily="34" charset="0"/>
              <a:buChar char="•"/>
            </a:pPr>
            <a:r>
              <a:rPr lang="nl-NL" sz="1100" dirty="0">
                <a:solidFill>
                  <a:schemeClr val="tx1"/>
                </a:solidFill>
                <a:latin typeface="Century Gothic" panose="020B0502020202020204" pitchFamily="34" charset="0"/>
              </a:rPr>
              <a:t>Schoolmaaltijden</a:t>
            </a:r>
          </a:p>
          <a:p>
            <a:pPr marL="171450" indent="-171450">
              <a:buFont typeface="Arial" panose="020B0604020202020204" pitchFamily="34" charset="0"/>
              <a:buChar char="•"/>
            </a:pPr>
            <a:r>
              <a:rPr lang="nl-NL" sz="1100" dirty="0">
                <a:solidFill>
                  <a:schemeClr val="tx1"/>
                </a:solidFill>
                <a:latin typeface="Century Gothic" panose="020B0502020202020204" pitchFamily="34" charset="0"/>
              </a:rPr>
              <a:t>Schoolfruit</a:t>
            </a:r>
          </a:p>
          <a:p>
            <a:pPr marL="171450" indent="-171450">
              <a:buFont typeface="Arial" panose="020B0604020202020204" pitchFamily="34" charset="0"/>
              <a:buChar char="•"/>
            </a:pPr>
            <a:r>
              <a:rPr lang="nl-NL" sz="1100" dirty="0">
                <a:solidFill>
                  <a:schemeClr val="tx1"/>
                </a:solidFill>
                <a:latin typeface="Century Gothic" panose="020B0502020202020204" pitchFamily="34" charset="0"/>
              </a:rPr>
              <a:t>Bibliotheek op school </a:t>
            </a:r>
          </a:p>
          <a:p>
            <a:pPr marL="171450" indent="-171450">
              <a:buFont typeface="Arial" panose="020B0604020202020204" pitchFamily="34" charset="0"/>
              <a:buChar char="•"/>
            </a:pPr>
            <a:r>
              <a:rPr lang="nl-NL" sz="1100" dirty="0">
                <a:solidFill>
                  <a:schemeClr val="tx1"/>
                </a:solidFill>
                <a:latin typeface="Century Gothic" panose="020B0502020202020204" pitchFamily="34" charset="0"/>
              </a:rPr>
              <a:t>Financiële Educatie</a:t>
            </a:r>
          </a:p>
          <a:p>
            <a:pPr marL="171450" indent="-171450">
              <a:buFont typeface="Arial" panose="020B0604020202020204" pitchFamily="34" charset="0"/>
              <a:buChar char="•"/>
            </a:pPr>
            <a:r>
              <a:rPr lang="nl-NL" sz="1100" dirty="0">
                <a:solidFill>
                  <a:schemeClr val="tx1"/>
                </a:solidFill>
                <a:latin typeface="Century Gothic" panose="020B0502020202020204" pitchFamily="34" charset="0"/>
              </a:rPr>
              <a:t>Experimenteerregeling (UL)</a:t>
            </a:r>
          </a:p>
          <a:p>
            <a:pPr marL="171450" indent="-171450">
              <a:buFont typeface="Arial" panose="020B0604020202020204" pitchFamily="34" charset="0"/>
              <a:buChar char="•"/>
            </a:pPr>
            <a:r>
              <a:rPr lang="nl-NL" sz="1100" dirty="0">
                <a:solidFill>
                  <a:schemeClr val="tx1"/>
                </a:solidFill>
                <a:latin typeface="Century Gothic" panose="020B0502020202020204" pitchFamily="34" charset="0"/>
              </a:rPr>
              <a:t>Tijd voor kwaliteit (UL)</a:t>
            </a:r>
          </a:p>
        </p:txBody>
      </p:sp>
      <p:sp>
        <p:nvSpPr>
          <p:cNvPr id="8" name="Rechthoek 7">
            <a:extLst>
              <a:ext uri="{FF2B5EF4-FFF2-40B4-BE49-F238E27FC236}">
                <a16:creationId xmlns:a16="http://schemas.microsoft.com/office/drawing/2014/main" id="{7611074F-31C5-48F6-BF8C-C4F40C17FC9C}"/>
              </a:ext>
            </a:extLst>
          </p:cNvPr>
          <p:cNvSpPr/>
          <p:nvPr/>
        </p:nvSpPr>
        <p:spPr>
          <a:xfrm>
            <a:off x="3179298" y="120686"/>
            <a:ext cx="8857226" cy="6477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Da Costaschool Hoograven: Jaarplan schooljaar 2025-2026</a:t>
            </a:r>
            <a:endParaRPr kumimoji="0" lang="nl-NL" sz="1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11" name="Rechthoek 10">
            <a:extLst>
              <a:ext uri="{FF2B5EF4-FFF2-40B4-BE49-F238E27FC236}">
                <a16:creationId xmlns:a16="http://schemas.microsoft.com/office/drawing/2014/main" id="{BF202F31-0445-4C2A-8B5A-7A08C72340FA}"/>
              </a:ext>
            </a:extLst>
          </p:cNvPr>
          <p:cNvSpPr/>
          <p:nvPr/>
        </p:nvSpPr>
        <p:spPr>
          <a:xfrm>
            <a:off x="3179298" y="1016219"/>
            <a:ext cx="8857226" cy="57210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100" b="1" dirty="0">
                <a:solidFill>
                  <a:schemeClr val="tx1"/>
                </a:solidFill>
                <a:latin typeface="Century Gothic" panose="020B0502020202020204" pitchFamily="34" charset="0"/>
              </a:rPr>
              <a:t>Schooljaar 2025-2026</a:t>
            </a:r>
          </a:p>
          <a:p>
            <a:pPr marL="171450" indent="-171450">
              <a:buFont typeface="Arial" panose="020B0604020202020204" pitchFamily="34" charset="0"/>
              <a:buChar char="•"/>
            </a:pPr>
            <a:r>
              <a:rPr lang="nl-NL" sz="1100" dirty="0">
                <a:solidFill>
                  <a:schemeClr val="tx1"/>
                </a:solidFill>
                <a:latin typeface="Century Gothic" panose="020B0502020202020204" pitchFamily="34" charset="0"/>
              </a:rPr>
              <a:t>We starten komend schooljaar wederom met negen groepen, drie kleutergroepen en zes homogene groepen 3 t/m 8;</a:t>
            </a:r>
          </a:p>
          <a:p>
            <a:pPr marL="171450" indent="-171450">
              <a:buFont typeface="Arial" panose="020B0604020202020204" pitchFamily="34" charset="0"/>
              <a:buChar char="•"/>
            </a:pPr>
            <a:r>
              <a:rPr lang="nl-NL" sz="1100" dirty="0">
                <a:solidFill>
                  <a:schemeClr val="tx1"/>
                </a:solidFill>
                <a:latin typeface="Century Gothic" panose="020B0502020202020204" pitchFamily="34" charset="0"/>
              </a:rPr>
              <a:t>De school telt naar verwachting bij de start van het schooljaar 210 leerlingen met 26 verschillende culturele achtergronden;</a:t>
            </a:r>
          </a:p>
          <a:p>
            <a:pPr marL="171450" indent="-171450">
              <a:buFont typeface="Arial" panose="020B0604020202020204" pitchFamily="34" charset="0"/>
              <a:buChar char="•"/>
            </a:pPr>
            <a:r>
              <a:rPr lang="nl-NL" sz="1100" dirty="0">
                <a:solidFill>
                  <a:schemeClr val="tx1"/>
                </a:solidFill>
                <a:latin typeface="Century Gothic" panose="020B0502020202020204" pitchFamily="34" charset="0"/>
              </a:rPr>
              <a:t>De middelen voor werkdrukverlaging en duurzame inzetbaarheid worden ingezet om ambulante dagen voor leerkrachten op piekmomenten te realiseren en extra ambulante tijd beschikbaar te hebben voor vervanging van zieke leerkrachten en extra ondersteuning van kinderen. Ook de vakleerkracht gymnastiek wordt uit de werkdrukmiddelen betaald;</a:t>
            </a:r>
          </a:p>
          <a:p>
            <a:endParaRPr lang="nl-NL" sz="1100" dirty="0">
              <a:solidFill>
                <a:schemeClr val="tx1"/>
              </a:solidFill>
              <a:latin typeface="Century Gothic" panose="020B0502020202020204" pitchFamily="34" charset="0"/>
            </a:endParaRPr>
          </a:p>
          <a:p>
            <a:r>
              <a:rPr lang="nl-NL" sz="1100" b="1" dirty="0">
                <a:solidFill>
                  <a:schemeClr val="tx1"/>
                </a:solidFill>
                <a:latin typeface="Century Gothic" panose="020B0502020202020204" pitchFamily="34" charset="0"/>
              </a:rPr>
              <a:t>Doelen schooljaar 2025-2026</a:t>
            </a:r>
          </a:p>
          <a:p>
            <a:r>
              <a:rPr lang="nl-NL" sz="1100" dirty="0">
                <a:solidFill>
                  <a:schemeClr val="tx1"/>
                </a:solidFill>
                <a:latin typeface="Century Gothic" panose="020B0502020202020204" pitchFamily="34" charset="0"/>
              </a:rPr>
              <a:t>De doelen van de Da Costaschool voor schooljaar 2025-2026 worden hieronder geclusterd binnen de strategielijnen uit de strategiebrief en het koersplan van PCOU Willibrord. De grootste doelen worden daarna nader uitgewerkt.</a:t>
            </a:r>
          </a:p>
          <a:p>
            <a:endParaRPr lang="nl-NL" sz="1100" dirty="0">
              <a:solidFill>
                <a:schemeClr val="tx1"/>
              </a:solidFill>
              <a:latin typeface="Century Gothic" panose="020B0502020202020204" pitchFamily="34" charset="0"/>
            </a:endParaRPr>
          </a:p>
          <a:p>
            <a:pPr marL="228600" indent="-228600">
              <a:buAutoNum type="arabicParenR"/>
            </a:pPr>
            <a:r>
              <a:rPr lang="nl-NL" sz="1100" dirty="0">
                <a:solidFill>
                  <a:schemeClr val="tx1"/>
                </a:solidFill>
                <a:latin typeface="Century Gothic" panose="020B0502020202020204" pitchFamily="34" charset="0"/>
              </a:rPr>
              <a:t>Een stevige basis voor het leven</a:t>
            </a:r>
          </a:p>
          <a:p>
            <a:pPr marL="685800" lvl="1" indent="-228600">
              <a:buFont typeface="Arial" panose="020B0604020202020204" pitchFamily="34" charset="0"/>
              <a:buChar char="•"/>
            </a:pPr>
            <a:r>
              <a:rPr lang="nl-NL" sz="1100" dirty="0">
                <a:solidFill>
                  <a:schemeClr val="tx1"/>
                </a:solidFill>
                <a:latin typeface="Century Gothic" panose="020B0502020202020204" pitchFamily="34" charset="0"/>
              </a:rPr>
              <a:t>De kwaliteitscyclus is beschreven en wordt gevolgd door alle leerkrachten;</a:t>
            </a:r>
          </a:p>
          <a:p>
            <a:pPr marL="685800" lvl="1" indent="-228600">
              <a:buFont typeface="Arial" panose="020B0604020202020204" pitchFamily="34" charset="0"/>
              <a:buChar char="•"/>
            </a:pPr>
            <a:r>
              <a:rPr lang="nl-NL" sz="1100" dirty="0">
                <a:solidFill>
                  <a:schemeClr val="tx1"/>
                </a:solidFill>
                <a:latin typeface="Century Gothic" panose="020B0502020202020204" pitchFamily="34" charset="0"/>
              </a:rPr>
              <a:t>School specifieke ambities zijn voor alle vakken vastgesteld;</a:t>
            </a:r>
          </a:p>
          <a:p>
            <a:pPr marL="628650" lvl="1" indent="-171450">
              <a:buFont typeface="Arial" panose="020B0604020202020204" pitchFamily="34" charset="0"/>
              <a:buChar char="•"/>
            </a:pPr>
            <a:r>
              <a:rPr lang="nl-NL" sz="1100" dirty="0">
                <a:solidFill>
                  <a:schemeClr val="tx1"/>
                </a:solidFill>
                <a:latin typeface="Century Gothic" panose="020B0502020202020204" pitchFamily="34" charset="0"/>
              </a:rPr>
              <a:t> Alle belangrijke afspraken en processen zijn beschreven in kwaliteitskaarten en in Teams beschikbaar;</a:t>
            </a:r>
          </a:p>
          <a:p>
            <a:pPr marL="685800" lvl="1" indent="-228600">
              <a:buFont typeface="Arial" panose="020B0604020202020204" pitchFamily="34" charset="0"/>
              <a:buChar char="•"/>
            </a:pPr>
            <a:r>
              <a:rPr lang="nl-NL" sz="1100" dirty="0">
                <a:solidFill>
                  <a:schemeClr val="tx1"/>
                </a:solidFill>
                <a:latin typeface="Century Gothic" panose="020B0502020202020204" pitchFamily="34" charset="0"/>
              </a:rPr>
              <a:t>In alle klassen wordt structureel aandacht besteed aan het toepassen van het handelingsmodel ERWD binnen het rekenonderwijs;</a:t>
            </a:r>
          </a:p>
          <a:p>
            <a:pPr marL="685800" lvl="1" indent="-228600">
              <a:buFont typeface="Arial" panose="020B0604020202020204" pitchFamily="34" charset="0"/>
              <a:buChar char="•"/>
            </a:pPr>
            <a:r>
              <a:rPr lang="nl-NL" sz="1100" dirty="0">
                <a:solidFill>
                  <a:schemeClr val="tx1"/>
                </a:solidFill>
                <a:latin typeface="Century Gothic" panose="020B0502020202020204" pitchFamily="34" charset="0"/>
              </a:rPr>
              <a:t>Binnen het leesonderwijs wordt wekelijks gesproken over boeken / worden er activiteiten rondom boeken gedaan; </a:t>
            </a:r>
          </a:p>
          <a:p>
            <a:pPr marL="685800" lvl="1" indent="-228600">
              <a:buFont typeface="Arial" panose="020B0604020202020204" pitchFamily="34" charset="0"/>
              <a:buChar char="•"/>
            </a:pPr>
            <a:r>
              <a:rPr lang="nl-NL" sz="1100" dirty="0">
                <a:solidFill>
                  <a:schemeClr val="tx1"/>
                </a:solidFill>
                <a:latin typeface="Century Gothic" panose="020B0502020202020204" pitchFamily="34" charset="0"/>
              </a:rPr>
              <a:t>Het proces van het beoordelen van de Crea-opdrachten is procesgericht gemaakt en past bij onze visie.</a:t>
            </a:r>
          </a:p>
          <a:p>
            <a:r>
              <a:rPr lang="nl-NL" sz="1100" dirty="0">
                <a:solidFill>
                  <a:schemeClr val="tx1"/>
                </a:solidFill>
                <a:latin typeface="Century Gothic" panose="020B0502020202020204" pitchFamily="34" charset="0"/>
              </a:rPr>
              <a:t>2) De professionaliteit van het collectief</a:t>
            </a:r>
          </a:p>
          <a:p>
            <a:pPr marL="628650" lvl="1" indent="-171450">
              <a:buFont typeface="Arial" panose="020B0604020202020204" pitchFamily="34" charset="0"/>
              <a:buChar char="•"/>
            </a:pPr>
            <a:r>
              <a:rPr lang="nl-NL" sz="1100" dirty="0">
                <a:solidFill>
                  <a:schemeClr val="tx1"/>
                </a:solidFill>
                <a:latin typeface="Century Gothic" panose="020B0502020202020204" pitchFamily="34" charset="0"/>
              </a:rPr>
              <a:t>Er is passend afscheid genomen van de pensionado’s en de nieuwe leerkrachten hebben een zachte lading gemaakt;</a:t>
            </a:r>
          </a:p>
          <a:p>
            <a:pPr marL="628650" lvl="1" indent="-171450">
              <a:buFont typeface="Arial" panose="020B0604020202020204" pitchFamily="34" charset="0"/>
              <a:buChar char="•"/>
            </a:pPr>
            <a:r>
              <a:rPr lang="nl-NL" sz="1100" dirty="0">
                <a:solidFill>
                  <a:schemeClr val="tx1"/>
                </a:solidFill>
                <a:latin typeface="Century Gothic" panose="020B0502020202020204" pitchFamily="34" charset="0"/>
              </a:rPr>
              <a:t>De uitganspunten van de methode “Vreedzaam” zijn herhaald op een studiedag en iedereen werkt vanuit deze visie;</a:t>
            </a:r>
          </a:p>
          <a:p>
            <a:pPr marL="628650" lvl="1" indent="-171450">
              <a:buFont typeface="Arial" panose="020B0604020202020204" pitchFamily="34" charset="0"/>
              <a:buChar char="•"/>
            </a:pPr>
            <a:r>
              <a:rPr lang="nl-NL" sz="1100" dirty="0">
                <a:solidFill>
                  <a:schemeClr val="tx1"/>
                </a:solidFill>
                <a:latin typeface="Century Gothic" panose="020B0502020202020204" pitchFamily="34" charset="0"/>
              </a:rPr>
              <a:t>Iedere leerkracht heeft minimaal twee lesobservaties door directie gehad;</a:t>
            </a:r>
          </a:p>
          <a:p>
            <a:pPr marL="628650" lvl="1" indent="-171450">
              <a:buFont typeface="Arial" panose="020B0604020202020204" pitchFamily="34" charset="0"/>
              <a:buChar char="•"/>
            </a:pPr>
            <a:r>
              <a:rPr lang="nl-NL" sz="1100" dirty="0">
                <a:solidFill>
                  <a:schemeClr val="tx1"/>
                </a:solidFill>
                <a:latin typeface="Century Gothic" panose="020B0502020202020204" pitchFamily="34" charset="0"/>
              </a:rPr>
              <a:t>Alle teamleden hebben de gesprekscyclus volledig doorlopen.</a:t>
            </a:r>
          </a:p>
          <a:p>
            <a:r>
              <a:rPr lang="nl-NL" sz="1100" dirty="0">
                <a:solidFill>
                  <a:schemeClr val="tx1"/>
                </a:solidFill>
                <a:latin typeface="Century Gothic" panose="020B0502020202020204" pitchFamily="34" charset="0"/>
              </a:rPr>
              <a:t>3) De organisatie van de onderwijsreis</a:t>
            </a:r>
          </a:p>
          <a:p>
            <a:pPr marL="628650" lvl="1" indent="-171450">
              <a:buFont typeface="Arial" panose="020B0604020202020204" pitchFamily="34" charset="0"/>
              <a:buChar char="•"/>
            </a:pPr>
            <a:r>
              <a:rPr lang="nl-NL" sz="1100" dirty="0">
                <a:solidFill>
                  <a:schemeClr val="tx1"/>
                </a:solidFill>
                <a:latin typeface="Century Gothic" panose="020B0502020202020204" pitchFamily="34" charset="0"/>
              </a:rPr>
              <a:t>De activiteiten binnen en buiten de school zijn geïntegreerd en betekenisvol binnen ons wereldoriëntatie onderwijs.</a:t>
            </a:r>
          </a:p>
          <a:p>
            <a:r>
              <a:rPr lang="nl-NL" sz="1100" dirty="0">
                <a:solidFill>
                  <a:schemeClr val="tx1"/>
                </a:solidFill>
                <a:latin typeface="Century Gothic" panose="020B0502020202020204" pitchFamily="34" charset="0"/>
              </a:rPr>
              <a:t>4) Onze school in de maatschappij</a:t>
            </a:r>
          </a:p>
          <a:p>
            <a:pPr marL="628650" lvl="1" indent="-171450">
              <a:buFont typeface="Arial" panose="020B0604020202020204" pitchFamily="34" charset="0"/>
              <a:buChar char="•"/>
            </a:pPr>
            <a:r>
              <a:rPr lang="nl-NL" sz="1100" dirty="0">
                <a:solidFill>
                  <a:schemeClr val="tx1"/>
                </a:solidFill>
                <a:latin typeface="Century Gothic" panose="020B0502020202020204" pitchFamily="34" charset="0"/>
              </a:rPr>
              <a:t>Gezond eten wordt gestimuleerd door de overgang naar een feestbeleid, schoolfruit en gezonde lunch op school;</a:t>
            </a:r>
          </a:p>
          <a:p>
            <a:pPr marL="628650" lvl="1" indent="-171450">
              <a:buFont typeface="Arial" panose="020B0604020202020204" pitchFamily="34" charset="0"/>
              <a:buChar char="•"/>
            </a:pPr>
            <a:r>
              <a:rPr lang="nl-NL" sz="1100" dirty="0">
                <a:solidFill>
                  <a:schemeClr val="tx1"/>
                </a:solidFill>
                <a:latin typeface="Century Gothic" panose="020B0502020202020204" pitchFamily="34" charset="0"/>
              </a:rPr>
              <a:t>Alle activiteiten rondom bewegen zijn samen met </a:t>
            </a:r>
            <a:r>
              <a:rPr lang="nl-NL" sz="1100" i="1" dirty="0">
                <a:solidFill>
                  <a:schemeClr val="tx1"/>
                </a:solidFill>
                <a:latin typeface="Century Gothic" panose="020B0502020202020204" pitchFamily="34" charset="0"/>
              </a:rPr>
              <a:t>Sport Utrecht </a:t>
            </a:r>
            <a:r>
              <a:rPr lang="nl-NL" sz="1100" dirty="0">
                <a:solidFill>
                  <a:schemeClr val="tx1"/>
                </a:solidFill>
                <a:latin typeface="Century Gothic" panose="020B0502020202020204" pitchFamily="34" charset="0"/>
              </a:rPr>
              <a:t>vastgelegd in een beleidsplan;</a:t>
            </a:r>
          </a:p>
          <a:p>
            <a:pPr marL="628650" lvl="1" indent="-171450">
              <a:buFont typeface="Arial" panose="020B0604020202020204" pitchFamily="34" charset="0"/>
              <a:buChar char="•"/>
            </a:pPr>
            <a:r>
              <a:rPr lang="nl-NL" sz="1100" dirty="0">
                <a:solidFill>
                  <a:schemeClr val="tx1"/>
                </a:solidFill>
                <a:latin typeface="Century Gothic" panose="020B0502020202020204" pitchFamily="34" charset="0"/>
              </a:rPr>
              <a:t>Het plan voor het groen/blauwe schoolplein is af en de subsidies zijn toegekend;</a:t>
            </a:r>
          </a:p>
          <a:p>
            <a:pPr marL="628650" lvl="1" indent="-171450">
              <a:buFont typeface="Arial" panose="020B0604020202020204" pitchFamily="34" charset="0"/>
              <a:buChar char="•"/>
            </a:pPr>
            <a:r>
              <a:rPr lang="nl-NL" sz="1100" dirty="0">
                <a:solidFill>
                  <a:schemeClr val="tx1"/>
                </a:solidFill>
                <a:latin typeface="Century Gothic" panose="020B0502020202020204" pitchFamily="34" charset="0"/>
              </a:rPr>
              <a:t>Er is een plan geschreven voor de financiële educatie aan het team, leerlingen en ouders.</a:t>
            </a:r>
          </a:p>
        </p:txBody>
      </p:sp>
    </p:spTree>
    <p:extLst>
      <p:ext uri="{BB962C8B-B14F-4D97-AF65-F5344CB8AC3E}">
        <p14:creationId xmlns:p14="http://schemas.microsoft.com/office/powerpoint/2010/main" val="2349609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000">
            <a:alpha val="74000"/>
          </a:srgbClr>
        </a:solidFill>
        <a:effectLst/>
      </p:bgPr>
    </p:bg>
    <p:spTree>
      <p:nvGrpSpPr>
        <p:cNvPr id="1" name=""/>
        <p:cNvGrpSpPr/>
        <p:nvPr/>
      </p:nvGrpSpPr>
      <p:grpSpPr>
        <a:xfrm>
          <a:off x="0" y="0"/>
          <a:ext cx="0" cy="0"/>
          <a:chOff x="0" y="0"/>
          <a:chExt cx="0" cy="0"/>
        </a:xfrm>
      </p:grpSpPr>
      <p:pic>
        <p:nvPicPr>
          <p:cNvPr id="4" name="Afbeelding 3" descr="briefhoofd da costa 2b.tif">
            <a:extLst>
              <a:ext uri="{FF2B5EF4-FFF2-40B4-BE49-F238E27FC236}">
                <a16:creationId xmlns:a16="http://schemas.microsoft.com/office/drawing/2014/main" id="{C6250460-6B5C-4E44-9004-00524D8EFF60}"/>
              </a:ext>
            </a:extLst>
          </p:cNvPr>
          <p:cNvPicPr/>
          <p:nvPr/>
        </p:nvPicPr>
        <p:blipFill>
          <a:blip r:embed="rId2" cstate="print">
            <a:extLst>
              <a:ext uri="{28A0092B-C50C-407E-A947-70E740481C1C}">
                <a14:useLocalDpi xmlns:a14="http://schemas.microsoft.com/office/drawing/2010/main" val="0"/>
              </a:ext>
            </a:extLst>
          </a:blip>
          <a:srcRect l="-2" r="-3107"/>
          <a:stretch>
            <a:fillRect/>
          </a:stretch>
        </p:blipFill>
        <p:spPr bwMode="auto">
          <a:xfrm>
            <a:off x="155476" y="120686"/>
            <a:ext cx="2897213" cy="647700"/>
          </a:xfrm>
          <a:prstGeom prst="rect">
            <a:avLst/>
          </a:prstGeom>
          <a:ln>
            <a:noFill/>
          </a:ln>
          <a:effectLst>
            <a:outerShdw blurRad="292100" dist="139700" dir="2700000" algn="tl" rotWithShape="0">
              <a:srgbClr val="333333">
                <a:alpha val="65000"/>
              </a:srgbClr>
            </a:outerShdw>
          </a:effectLst>
        </p:spPr>
      </p:pic>
      <p:sp>
        <p:nvSpPr>
          <p:cNvPr id="8" name="Rechthoek 7">
            <a:extLst>
              <a:ext uri="{FF2B5EF4-FFF2-40B4-BE49-F238E27FC236}">
                <a16:creationId xmlns:a16="http://schemas.microsoft.com/office/drawing/2014/main" id="{7611074F-31C5-48F6-BF8C-C4F40C17FC9C}"/>
              </a:ext>
            </a:extLst>
          </p:cNvPr>
          <p:cNvSpPr/>
          <p:nvPr/>
        </p:nvSpPr>
        <p:spPr>
          <a:xfrm>
            <a:off x="3179298" y="120686"/>
            <a:ext cx="8857226" cy="6477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Da Costaschool Hoograven: Jaarplan schooljaar 2025-2026</a:t>
            </a:r>
            <a:endParaRPr kumimoji="0" lang="nl-NL" sz="1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graphicFrame>
        <p:nvGraphicFramePr>
          <p:cNvPr id="9" name="Tabel 8">
            <a:extLst>
              <a:ext uri="{FF2B5EF4-FFF2-40B4-BE49-F238E27FC236}">
                <a16:creationId xmlns:a16="http://schemas.microsoft.com/office/drawing/2014/main" id="{61954C1B-A24F-4D45-9175-BBD05DF13DDB}"/>
              </a:ext>
            </a:extLst>
          </p:cNvPr>
          <p:cNvGraphicFramePr>
            <a:graphicFrameLocks noGrp="1"/>
          </p:cNvGraphicFramePr>
          <p:nvPr>
            <p:extLst>
              <p:ext uri="{D42A27DB-BD31-4B8C-83A1-F6EECF244321}">
                <p14:modId xmlns:p14="http://schemas.microsoft.com/office/powerpoint/2010/main" val="426785619"/>
              </p:ext>
            </p:extLst>
          </p:nvPr>
        </p:nvGraphicFramePr>
        <p:xfrm>
          <a:off x="155477" y="1016219"/>
          <a:ext cx="11881048" cy="5850904"/>
        </p:xfrm>
        <a:graphic>
          <a:graphicData uri="http://schemas.openxmlformats.org/drawingml/2006/table">
            <a:tbl>
              <a:tblPr firstRow="1" bandRow="1">
                <a:tableStyleId>{5C22544A-7EE6-4342-B048-85BDC9FD1C3A}</a:tableStyleId>
              </a:tblPr>
              <a:tblGrid>
                <a:gridCol w="1089604">
                  <a:extLst>
                    <a:ext uri="{9D8B030D-6E8A-4147-A177-3AD203B41FA5}">
                      <a16:colId xmlns:a16="http://schemas.microsoft.com/office/drawing/2014/main" val="3664779758"/>
                    </a:ext>
                  </a:extLst>
                </a:gridCol>
                <a:gridCol w="2356248">
                  <a:extLst>
                    <a:ext uri="{9D8B030D-6E8A-4147-A177-3AD203B41FA5}">
                      <a16:colId xmlns:a16="http://schemas.microsoft.com/office/drawing/2014/main" val="4092512162"/>
                    </a:ext>
                  </a:extLst>
                </a:gridCol>
                <a:gridCol w="3207434">
                  <a:extLst>
                    <a:ext uri="{9D8B030D-6E8A-4147-A177-3AD203B41FA5}">
                      <a16:colId xmlns:a16="http://schemas.microsoft.com/office/drawing/2014/main" val="1000920923"/>
                    </a:ext>
                  </a:extLst>
                </a:gridCol>
                <a:gridCol w="1153551">
                  <a:extLst>
                    <a:ext uri="{9D8B030D-6E8A-4147-A177-3AD203B41FA5}">
                      <a16:colId xmlns:a16="http://schemas.microsoft.com/office/drawing/2014/main" val="1050507284"/>
                    </a:ext>
                  </a:extLst>
                </a:gridCol>
                <a:gridCol w="4074211">
                  <a:extLst>
                    <a:ext uri="{9D8B030D-6E8A-4147-A177-3AD203B41FA5}">
                      <a16:colId xmlns:a16="http://schemas.microsoft.com/office/drawing/2014/main" val="3387918280"/>
                    </a:ext>
                  </a:extLst>
                </a:gridCol>
              </a:tblGrid>
              <a:tr h="252448">
                <a:tc>
                  <a:txBody>
                    <a:bodyPr/>
                    <a:lstStyle/>
                    <a:p>
                      <a:r>
                        <a:rPr lang="nl-NL" sz="1100" dirty="0">
                          <a:solidFill>
                            <a:schemeClr val="tx1"/>
                          </a:solidFill>
                        </a:rPr>
                        <a:t>Speerpunt</a:t>
                      </a:r>
                    </a:p>
                  </a:txBody>
                  <a:tcPr>
                    <a:noFill/>
                  </a:tcPr>
                </a:tc>
                <a:tc>
                  <a:txBody>
                    <a:bodyPr/>
                    <a:lstStyle/>
                    <a:p>
                      <a:r>
                        <a:rPr lang="nl-NL" sz="1100" dirty="0">
                          <a:solidFill>
                            <a:schemeClr val="tx1"/>
                          </a:solidFill>
                        </a:rPr>
                        <a:t>Doelstelling</a:t>
                      </a:r>
                    </a:p>
                  </a:txBody>
                  <a:tcPr>
                    <a:noFill/>
                  </a:tcPr>
                </a:tc>
                <a:tc>
                  <a:txBody>
                    <a:bodyPr/>
                    <a:lstStyle/>
                    <a:p>
                      <a:r>
                        <a:rPr lang="nl-NL" sz="1100" dirty="0">
                          <a:solidFill>
                            <a:schemeClr val="tx1"/>
                          </a:solidFill>
                        </a:rPr>
                        <a:t>Interventies</a:t>
                      </a:r>
                    </a:p>
                  </a:txBody>
                  <a:tcPr>
                    <a:noFill/>
                  </a:tcPr>
                </a:tc>
                <a:tc>
                  <a:txBody>
                    <a:bodyPr/>
                    <a:lstStyle/>
                    <a:p>
                      <a:r>
                        <a:rPr lang="nl-NL" sz="1100" dirty="0">
                          <a:solidFill>
                            <a:schemeClr val="tx1"/>
                          </a:solidFill>
                        </a:rPr>
                        <a:t>Verantwoording</a:t>
                      </a:r>
                    </a:p>
                  </a:txBody>
                  <a:tcPr>
                    <a:noFill/>
                  </a:tcPr>
                </a:tc>
                <a:tc>
                  <a:txBody>
                    <a:bodyPr/>
                    <a:lstStyle/>
                    <a:p>
                      <a:r>
                        <a:rPr lang="nl-NL" sz="1100" dirty="0">
                          <a:solidFill>
                            <a:schemeClr val="tx1"/>
                          </a:solidFill>
                        </a:rPr>
                        <a:t>Mijlpalen</a:t>
                      </a:r>
                    </a:p>
                  </a:txBody>
                  <a:tcPr>
                    <a:noFill/>
                  </a:tcPr>
                </a:tc>
                <a:extLst>
                  <a:ext uri="{0D108BD9-81ED-4DB2-BD59-A6C34878D82A}">
                    <a16:rowId xmlns:a16="http://schemas.microsoft.com/office/drawing/2014/main" val="1737521512"/>
                  </a:ext>
                </a:extLst>
              </a:tr>
              <a:tr h="6509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100" dirty="0"/>
                        <a:t>Schoolambities &amp;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100" dirty="0"/>
                        <a:t>Kwaliteitscyclus</a:t>
                      </a:r>
                    </a:p>
                    <a:p>
                      <a:endParaRPr lang="nl-NL" sz="1100" dirty="0"/>
                    </a:p>
                  </a:txBody>
                  <a:tcPr>
                    <a:noFill/>
                  </a:tcPr>
                </a:tc>
                <a:tc>
                  <a:txBody>
                    <a:bodyPr/>
                    <a:lstStyle/>
                    <a:p>
                      <a:pPr marL="0" lvl="0" indent="0">
                        <a:buFont typeface="Arial" panose="020B0604020202020204" pitchFamily="34" charset="0"/>
                        <a:buNone/>
                      </a:pPr>
                      <a:r>
                        <a:rPr lang="nl-NL" sz="1100" dirty="0">
                          <a:latin typeface="+mn-lt"/>
                        </a:rPr>
                        <a:t>De kwaliteitscyclus is beschreven en wordt gevolgd door alle leerkrachten. </a:t>
                      </a:r>
                    </a:p>
                    <a:p>
                      <a:pPr marL="0" lvl="0" indent="0">
                        <a:buFont typeface="Arial" panose="020B0604020202020204" pitchFamily="34" charset="0"/>
                        <a:buNone/>
                      </a:pPr>
                      <a:r>
                        <a:rPr lang="nl-NL" sz="1100" dirty="0">
                          <a:latin typeface="+mn-lt"/>
                        </a:rPr>
                        <a:t>School specifieke ambities zijn verder voor alle vakken vastgesteld.</a:t>
                      </a:r>
                      <a:endParaRPr lang="nl-NL" sz="1100" dirty="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100" dirty="0"/>
                        <a:t>- Opzet kwaliteitscyclus bespreken;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100" dirty="0"/>
                        <a:t>- Kwaliteitscyclus opnemen in planning;</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100" dirty="0"/>
                        <a:t>- Leerkrachten regie geven binnen kwaliteitscyclus;</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100" dirty="0"/>
                        <a:t>- Binnen kwaliteitscyclus schoolambities vaststellen.</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100" dirty="0"/>
                        <a:t>Directie, IB-er &amp; teamleden</a:t>
                      </a:r>
                    </a:p>
                  </a:txBody>
                  <a:tcPr>
                    <a:noFill/>
                  </a:tcPr>
                </a:tc>
                <a:tc>
                  <a:txBody>
                    <a:bodyPr/>
                    <a:lstStyle/>
                    <a:p>
                      <a:r>
                        <a:rPr lang="nl-NL" sz="1100" dirty="0"/>
                        <a:t>- Opzet bespreken in startvergadering.</a:t>
                      </a:r>
                    </a:p>
                    <a:p>
                      <a:r>
                        <a:rPr lang="nl-NL" sz="1100" dirty="0"/>
                        <a:t>- Binnen groepsbesprekingen regie toenemend bij leerkracht leggen;</a:t>
                      </a:r>
                    </a:p>
                    <a:p>
                      <a:r>
                        <a:rPr lang="nl-NL" sz="1100" dirty="0"/>
                        <a:t>- Laatste studiedag gezamenlijk de vastgestelde ambities agenderen.</a:t>
                      </a:r>
                    </a:p>
                  </a:txBody>
                  <a:tcPr>
                    <a:noFill/>
                  </a:tcPr>
                </a:tc>
                <a:extLst>
                  <a:ext uri="{0D108BD9-81ED-4DB2-BD59-A6C34878D82A}">
                    <a16:rowId xmlns:a16="http://schemas.microsoft.com/office/drawing/2014/main" val="963272760"/>
                  </a:ext>
                </a:extLst>
              </a:tr>
              <a:tr h="818052">
                <a:tc>
                  <a:txBody>
                    <a:bodyPr/>
                    <a:lstStyle/>
                    <a:p>
                      <a:r>
                        <a:rPr lang="nl-NL" sz="1100" dirty="0" err="1"/>
                        <a:t>Kwaliteitskaar-ten</a:t>
                      </a:r>
                      <a:endParaRPr lang="nl-NL" sz="1100" dirty="0"/>
                    </a:p>
                    <a:p>
                      <a:endParaRPr lang="nl-NL" sz="1100" dirty="0"/>
                    </a:p>
                  </a:txBody>
                  <a:tcPr>
                    <a:noFill/>
                  </a:tcPr>
                </a:tc>
                <a:tc>
                  <a:txBody>
                    <a:bodyPr/>
                    <a:lstStyle/>
                    <a:p>
                      <a:r>
                        <a:rPr lang="nl-NL" sz="1100" dirty="0"/>
                        <a:t>Alle belangrijke afspraken en processen zijn einde schooljaar in kwaliteitskaarten beschreven en in Teams beschikbaar</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100" dirty="0"/>
                        <a:t>- Opzet kwaliteitskaarten toelichten aan team</a:t>
                      </a:r>
                    </a:p>
                    <a:p>
                      <a:pPr marL="0" indent="0">
                        <a:buFontTx/>
                        <a:buNone/>
                      </a:pPr>
                      <a:r>
                        <a:rPr lang="nl-NL" sz="1100" dirty="0"/>
                        <a:t>- Kwaliteitskaarten verdelen</a:t>
                      </a:r>
                    </a:p>
                    <a:p>
                      <a:pPr marL="0" indent="0">
                        <a:buFontTx/>
                        <a:buNone/>
                      </a:pPr>
                      <a:r>
                        <a:rPr lang="nl-NL" sz="1100" dirty="0"/>
                        <a:t>- Kwaliteitskaarten vullen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100" dirty="0"/>
                        <a:t>- Kwaliteitskaarten reviewen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100" dirty="0"/>
                        <a:t>- Kwaliteitskaarten vaststellen</a:t>
                      </a:r>
                    </a:p>
                  </a:txBody>
                  <a:tcPr>
                    <a:noFill/>
                  </a:tcPr>
                </a:tc>
                <a:tc>
                  <a:txBody>
                    <a:bodyPr/>
                    <a:lstStyle/>
                    <a:p>
                      <a:r>
                        <a:rPr lang="nl-NL" sz="1100" dirty="0"/>
                        <a:t>Team (onder aansturing van MT) </a:t>
                      </a:r>
                    </a:p>
                  </a:txBody>
                  <a:tcPr>
                    <a:noFill/>
                  </a:tcPr>
                </a:tc>
                <a:tc>
                  <a:txBody>
                    <a:bodyPr/>
                    <a:lstStyle/>
                    <a:p>
                      <a:r>
                        <a:rPr lang="nl-NL" sz="1100" dirty="0"/>
                        <a:t>- Interventies chronologisch op de agenda zetten van de startvergadering en de (4) studiedagen.</a:t>
                      </a:r>
                    </a:p>
                  </a:txBody>
                  <a:tcPr>
                    <a:noFill/>
                  </a:tcPr>
                </a:tc>
                <a:extLst>
                  <a:ext uri="{0D108BD9-81ED-4DB2-BD59-A6C34878D82A}">
                    <a16:rowId xmlns:a16="http://schemas.microsoft.com/office/drawing/2014/main" val="4273817822"/>
                  </a:ext>
                </a:extLst>
              </a:tr>
              <a:tr h="8180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100" dirty="0"/>
                        <a:t>Rekenen</a:t>
                      </a:r>
                    </a:p>
                    <a:p>
                      <a:endParaRPr lang="nl-NL" sz="1100" dirty="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100" dirty="0">
                          <a:latin typeface="+mn-lt"/>
                        </a:rPr>
                        <a:t>In alle klassen wordt structureel aandacht besteed aan het toepassen va het handelingsmodel ERWD binnen het rekenonderwijs.</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100" dirty="0"/>
                        <a:t>- Plan automatiseren o.b.v. studiedag CED</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100" dirty="0"/>
                        <a:t>- Minimaal 2 observatierondes door rekencoördinator</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100" dirty="0"/>
                        <a:t>- Groepen 3 t/m 8 vullen draaiboek in en leren handelingsmodel toe te passen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100" dirty="0"/>
                        <a:t>- Bevindingen van plan automatiseren en draaiboek bespreken op studiedag.</a:t>
                      </a:r>
                    </a:p>
                  </a:txBody>
                  <a:tcPr>
                    <a:noFill/>
                  </a:tcPr>
                </a:tc>
                <a:tc>
                  <a:txBody>
                    <a:bodyPr/>
                    <a:lstStyle/>
                    <a:p>
                      <a:r>
                        <a:rPr lang="nl-NL" sz="1100" dirty="0"/>
                        <a:t>Reken- coördinator &amp; teamleden</a:t>
                      </a:r>
                    </a:p>
                  </a:txBody>
                  <a:tcPr>
                    <a:noFill/>
                  </a:tcPr>
                </a:tc>
                <a:tc>
                  <a:txBody>
                    <a:bodyPr/>
                    <a:lstStyle/>
                    <a:p>
                      <a:r>
                        <a:rPr lang="nl-NL" sz="1100" dirty="0"/>
                        <a:t>- Plannen gemaakt studiedag 24/6/25</a:t>
                      </a:r>
                    </a:p>
                    <a:p>
                      <a:r>
                        <a:rPr lang="nl-NL" sz="1100" dirty="0"/>
                        <a:t>- Observatierondes rekencoördinator najaar 2025 en voorjaar 2026</a:t>
                      </a:r>
                    </a:p>
                    <a:p>
                      <a:r>
                        <a:rPr lang="nl-NL" sz="1100" dirty="0"/>
                        <a:t>- Bevindingen bespreken op studiedag na eerste IEP toetsen, 19 maart 2026</a:t>
                      </a:r>
                    </a:p>
                  </a:txBody>
                  <a:tcPr>
                    <a:noFill/>
                  </a:tcPr>
                </a:tc>
                <a:extLst>
                  <a:ext uri="{0D108BD9-81ED-4DB2-BD59-A6C34878D82A}">
                    <a16:rowId xmlns:a16="http://schemas.microsoft.com/office/drawing/2014/main" val="3930919884"/>
                  </a:ext>
                </a:extLst>
              </a:tr>
              <a:tr h="6918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100" dirty="0">
                          <a:solidFill>
                            <a:schemeClr val="tx1"/>
                          </a:solidFill>
                        </a:rPr>
                        <a:t>Beoordelings-formulier Crea</a:t>
                      </a:r>
                    </a:p>
                  </a:txBody>
                  <a:tcPr>
                    <a:noFill/>
                  </a:tcPr>
                </a:tc>
                <a:tc>
                  <a:txBody>
                    <a:bodyPr/>
                    <a:lstStyle/>
                    <a:p>
                      <a:r>
                        <a:rPr lang="nl-NL" sz="1100" dirty="0">
                          <a:solidFill>
                            <a:schemeClr val="tx1"/>
                          </a:solidFill>
                          <a:latin typeface="+mn-lt"/>
                        </a:rPr>
                        <a:t>Het proces van het beoordelen van de Crea opdrachten is procesgericht gemaakt en past bij onze visie;</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100" dirty="0">
                          <a:solidFill>
                            <a:schemeClr val="tx1"/>
                          </a:solidFill>
                        </a:rPr>
                        <a:t>- Nieuw formulier voorbereiden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100" dirty="0">
                          <a:solidFill>
                            <a:schemeClr val="tx1"/>
                          </a:solidFill>
                        </a:rPr>
                        <a:t>- Nieuw formulier vaststellen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100" dirty="0">
                          <a:solidFill>
                            <a:schemeClr val="tx1"/>
                          </a:solidFill>
                        </a:rPr>
                        <a:t>- Nieuw formulier in gebruik nemen</a:t>
                      </a:r>
                    </a:p>
                  </a:txBody>
                  <a:tcPr>
                    <a:noFill/>
                  </a:tcPr>
                </a:tc>
                <a:tc>
                  <a:txBody>
                    <a:bodyPr/>
                    <a:lstStyle/>
                    <a:p>
                      <a:r>
                        <a:rPr lang="nl-NL" sz="1100" dirty="0">
                          <a:solidFill>
                            <a:schemeClr val="tx1"/>
                          </a:solidFill>
                        </a:rPr>
                        <a:t>Werkgroep bestaande uit 3 leerkrachten</a:t>
                      </a:r>
                    </a:p>
                  </a:txBody>
                  <a:tcPr>
                    <a:noFill/>
                  </a:tcPr>
                </a:tc>
                <a:tc>
                  <a:txBody>
                    <a:bodyPr/>
                    <a:lstStyle/>
                    <a:p>
                      <a:r>
                        <a:rPr lang="nl-NL" sz="1100" dirty="0">
                          <a:solidFill>
                            <a:schemeClr val="tx1"/>
                          </a:solidFill>
                        </a:rPr>
                        <a:t>- Bespreken bevindingen werkgroep op studiedag 19 november en vaststellen tijdens organisatorisch bord op 13 januari en in gebruik nemen vanaf crea ronde 4</a:t>
                      </a:r>
                    </a:p>
                  </a:txBody>
                  <a:tcPr>
                    <a:noFill/>
                  </a:tcPr>
                </a:tc>
                <a:extLst>
                  <a:ext uri="{0D108BD9-81ED-4DB2-BD59-A6C34878D82A}">
                    <a16:rowId xmlns:a16="http://schemas.microsoft.com/office/drawing/2014/main" val="3532281193"/>
                  </a:ext>
                </a:extLst>
              </a:tr>
              <a:tr h="818052">
                <a:tc>
                  <a:txBody>
                    <a:bodyPr/>
                    <a:lstStyle/>
                    <a:p>
                      <a:r>
                        <a:rPr lang="nl-NL" sz="1100" dirty="0"/>
                        <a:t>Gesprekscyclus &amp; observatie-rondes</a:t>
                      </a:r>
                    </a:p>
                  </a:txBody>
                  <a:tcPr>
                    <a:noFill/>
                  </a:tcPr>
                </a:tc>
                <a:tc>
                  <a:txBody>
                    <a:bodyPr/>
                    <a:lstStyle/>
                    <a:p>
                      <a:r>
                        <a:rPr lang="nl-NL" sz="1100" dirty="0"/>
                        <a:t>Alle teamleden hebben einde schooljaar minimaal 2 observaties gehad en 2 formeel vastgelegde gesprekken gevoerd met directie</a:t>
                      </a:r>
                    </a:p>
                  </a:txBody>
                  <a:tcPr>
                    <a:noFill/>
                  </a:tcPr>
                </a:tc>
                <a:tc>
                  <a:txBody>
                    <a:bodyPr/>
                    <a:lstStyle/>
                    <a:p>
                      <a:r>
                        <a:rPr lang="nl-NL" sz="1100" dirty="0"/>
                        <a:t>- Focusgesprek</a:t>
                      </a:r>
                    </a:p>
                    <a:p>
                      <a:r>
                        <a:rPr lang="nl-NL" sz="1100" dirty="0"/>
                        <a:t>- Observatieronde pedagogisch klimaat</a:t>
                      </a:r>
                    </a:p>
                    <a:p>
                      <a:r>
                        <a:rPr lang="nl-NL" sz="1100" dirty="0"/>
                        <a:t>- Ontwikkelingsgesprek</a:t>
                      </a:r>
                    </a:p>
                    <a:p>
                      <a:r>
                        <a:rPr lang="nl-NL" sz="1100" dirty="0"/>
                        <a:t>- Observatieronde effectieve instructie</a:t>
                      </a:r>
                    </a:p>
                  </a:txBody>
                  <a:tcPr>
                    <a:noFill/>
                  </a:tcPr>
                </a:tc>
                <a:tc>
                  <a:txBody>
                    <a:bodyPr/>
                    <a:lstStyle/>
                    <a:p>
                      <a:r>
                        <a:rPr lang="nl-NL" sz="1100" dirty="0"/>
                        <a:t>Directie &amp; teamleden</a:t>
                      </a:r>
                    </a:p>
                  </a:txBody>
                  <a:tcPr>
                    <a:noFill/>
                  </a:tcPr>
                </a:tc>
                <a:tc>
                  <a:txBody>
                    <a:bodyPr/>
                    <a:lstStyle/>
                    <a:p>
                      <a:r>
                        <a:rPr lang="nl-NL" sz="1100" dirty="0"/>
                        <a:t>Eerste ronde observatie en focusgesprekken in week 39 tot en met week 42 2025. Tweede ronde observatie en ontwikkelgesprekken in week 3  tot en met week 6 2026</a:t>
                      </a:r>
                    </a:p>
                  </a:txBody>
                  <a:tcPr>
                    <a:noFill/>
                  </a:tcPr>
                </a:tc>
                <a:extLst>
                  <a:ext uri="{0D108BD9-81ED-4DB2-BD59-A6C34878D82A}">
                    <a16:rowId xmlns:a16="http://schemas.microsoft.com/office/drawing/2014/main" val="2894755428"/>
                  </a:ext>
                </a:extLst>
              </a:tr>
              <a:tr h="1125379">
                <a:tc>
                  <a:txBody>
                    <a:bodyPr/>
                    <a:lstStyle/>
                    <a:p>
                      <a:r>
                        <a:rPr lang="nl-NL" sz="1100" dirty="0"/>
                        <a:t>Gezond gedrag</a:t>
                      </a:r>
                    </a:p>
                  </a:txBody>
                  <a:tcPr>
                    <a:noFill/>
                  </a:tcPr>
                </a:tc>
                <a:tc>
                  <a:txBody>
                    <a:bodyPr/>
                    <a:lstStyle/>
                    <a:p>
                      <a:r>
                        <a:rPr lang="nl-NL" sz="1100" dirty="0"/>
                        <a:t>Het beleidsplan “Bewegen” is geschreven. De subsidie voor vastgesteld ontwerp groen/blauw schoolplein. Het feestbeleid is </a:t>
                      </a:r>
                      <a:r>
                        <a:rPr lang="nl-NL" sz="1100" dirty="0" err="1"/>
                        <a:t>schoolbreed</a:t>
                      </a:r>
                      <a:r>
                        <a:rPr lang="nl-NL" sz="1100" dirty="0"/>
                        <a:t> doorgevoerd</a:t>
                      </a:r>
                    </a:p>
                  </a:txBody>
                  <a:tcPr>
                    <a:noFill/>
                  </a:tcPr>
                </a:tc>
                <a:tc>
                  <a:txBody>
                    <a:bodyPr/>
                    <a:lstStyle/>
                    <a:p>
                      <a:pPr marL="0" lvl="0" indent="0">
                        <a:buFont typeface="Arial" panose="020B0604020202020204" pitchFamily="34" charset="0"/>
                        <a:buNone/>
                      </a:pPr>
                      <a:r>
                        <a:rPr lang="nl-NL" sz="1100" dirty="0">
                          <a:latin typeface="+mn-lt"/>
                        </a:rPr>
                        <a:t>- Gezond eten wordt gestimuleerd door de overgang naar een feestbeleid, schoolfruit en gezonde lunch;</a:t>
                      </a:r>
                    </a:p>
                    <a:p>
                      <a:pPr marL="0" lvl="0" indent="0">
                        <a:buFont typeface="Arial" panose="020B0604020202020204" pitchFamily="34" charset="0"/>
                        <a:buNone/>
                      </a:pPr>
                      <a:r>
                        <a:rPr lang="nl-NL" sz="1100" dirty="0">
                          <a:latin typeface="+mn-lt"/>
                        </a:rPr>
                        <a:t>- Alle activiteiten rondom bewegen zijn samen met </a:t>
                      </a:r>
                      <a:r>
                        <a:rPr lang="nl-NL" sz="1100" i="1" dirty="0">
                          <a:latin typeface="+mn-lt"/>
                        </a:rPr>
                        <a:t>Sport Utrecht </a:t>
                      </a:r>
                      <a:r>
                        <a:rPr lang="nl-NL" sz="1100" dirty="0">
                          <a:latin typeface="+mn-lt"/>
                        </a:rPr>
                        <a:t>vastgelegd in een beleidsplan;</a:t>
                      </a:r>
                    </a:p>
                    <a:p>
                      <a:pPr marL="0" lvl="0" indent="0">
                        <a:buFont typeface="Arial" panose="020B0604020202020204" pitchFamily="34" charset="0"/>
                        <a:buNone/>
                      </a:pPr>
                      <a:r>
                        <a:rPr lang="nl-NL" sz="1100" dirty="0">
                          <a:latin typeface="+mn-lt"/>
                        </a:rPr>
                        <a:t>- Plan voor groen/blauwe schoolplein is af en de subsidies zijn toegekend.</a:t>
                      </a:r>
                      <a:endParaRPr lang="nl-NL" sz="1100" dirty="0"/>
                    </a:p>
                  </a:txBody>
                  <a:tcPr>
                    <a:noFill/>
                  </a:tcPr>
                </a:tc>
                <a:tc>
                  <a:txBody>
                    <a:bodyPr/>
                    <a:lstStyle/>
                    <a:p>
                      <a:r>
                        <a:rPr lang="nl-NL" sz="1100" dirty="0"/>
                        <a:t>Team, ouders, vakleerkracht gym &amp; directie</a:t>
                      </a:r>
                    </a:p>
                  </a:txBody>
                  <a:tcPr>
                    <a:noFill/>
                  </a:tcPr>
                </a:tc>
                <a:tc>
                  <a:txBody>
                    <a:bodyPr/>
                    <a:lstStyle/>
                    <a:p>
                      <a:r>
                        <a:rPr lang="nl-NL" sz="1100" dirty="0"/>
                        <a:t>- Feestbeleid ingevoerd bij de start schooljaar. </a:t>
                      </a:r>
                    </a:p>
                    <a:p>
                      <a:r>
                        <a:rPr lang="nl-NL" sz="1100" dirty="0"/>
                        <a:t>- Beleidsplan rond bewegen is vastgesteld op vergadering 19 maart</a:t>
                      </a:r>
                      <a:br>
                        <a:rPr lang="nl-NL" sz="1100" dirty="0"/>
                      </a:br>
                      <a:r>
                        <a:rPr lang="nl-NL" sz="1100" dirty="0"/>
                        <a:t>- Schoolplein plan klaar einde schooljaar</a:t>
                      </a:r>
                    </a:p>
                  </a:txBody>
                  <a:tcPr>
                    <a:noFill/>
                  </a:tcPr>
                </a:tc>
                <a:extLst>
                  <a:ext uri="{0D108BD9-81ED-4DB2-BD59-A6C34878D82A}">
                    <a16:rowId xmlns:a16="http://schemas.microsoft.com/office/drawing/2014/main" val="23461432"/>
                  </a:ext>
                </a:extLst>
              </a:tr>
            </a:tbl>
          </a:graphicData>
        </a:graphic>
      </p:graphicFrame>
    </p:spTree>
    <p:extLst>
      <p:ext uri="{BB962C8B-B14F-4D97-AF65-F5344CB8AC3E}">
        <p14:creationId xmlns:p14="http://schemas.microsoft.com/office/powerpoint/2010/main" val="1406223602"/>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ac3188ca-d22e-4f92-a45b-677cf62880c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3177DAF80A55240BD55D719B2D5E0A1" ma:contentTypeVersion="18" ma:contentTypeDescription="Een nieuw document maken." ma:contentTypeScope="" ma:versionID="a28a798e30060ae9fca9e4a68986ab95">
  <xsd:schema xmlns:xsd="http://www.w3.org/2001/XMLSchema" xmlns:xs="http://www.w3.org/2001/XMLSchema" xmlns:p="http://schemas.microsoft.com/office/2006/metadata/properties" xmlns:ns3="ac3188ca-d22e-4f92-a45b-677cf62880ce" xmlns:ns4="f216c5f8-95bb-4dee-962b-58955a596347" targetNamespace="http://schemas.microsoft.com/office/2006/metadata/properties" ma:root="true" ma:fieldsID="b7651eba9dd4a08c3c2225ef7a565eb7" ns3:_="" ns4:_="">
    <xsd:import namespace="ac3188ca-d22e-4f92-a45b-677cf62880ce"/>
    <xsd:import namespace="f216c5f8-95bb-4dee-962b-58955a59634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element ref="ns4:SharedWithUsers" minOccurs="0"/>
                <xsd:element ref="ns4:SharedWithDetails" minOccurs="0"/>
                <xsd:element ref="ns4:SharingHintHash"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3188ca-d22e-4f92-a45b-677cf62880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16c5f8-95bb-4dee-962b-58955a596347"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element name="SharingHintHash" ma:index="20"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6EDDB2-4458-4E6A-ADB9-4FC758346942}">
  <ds:schemaRefs>
    <ds:schemaRef ds:uri="http://schemas.microsoft.com/office/infopath/2007/PartnerControls"/>
    <ds:schemaRef ds:uri="http://schemas.microsoft.com/office/2006/documentManagement/types"/>
    <ds:schemaRef ds:uri="http://purl.org/dc/elements/1.1/"/>
    <ds:schemaRef ds:uri="http://www.w3.org/XML/1998/namespace"/>
    <ds:schemaRef ds:uri="http://purl.org/dc/terms/"/>
    <ds:schemaRef ds:uri="http://schemas.microsoft.com/office/2006/metadata/properties"/>
    <ds:schemaRef ds:uri="http://purl.org/dc/dcmitype/"/>
    <ds:schemaRef ds:uri="http://schemas.openxmlformats.org/package/2006/metadata/core-properties"/>
    <ds:schemaRef ds:uri="f216c5f8-95bb-4dee-962b-58955a596347"/>
    <ds:schemaRef ds:uri="ac3188ca-d22e-4f92-a45b-677cf62880ce"/>
  </ds:schemaRefs>
</ds:datastoreItem>
</file>

<file path=customXml/itemProps2.xml><?xml version="1.0" encoding="utf-8"?>
<ds:datastoreItem xmlns:ds="http://schemas.openxmlformats.org/officeDocument/2006/customXml" ds:itemID="{9F3CC5B2-0EB1-4707-9B49-9CCD2294D2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3188ca-d22e-4f92-a45b-677cf62880ce"/>
    <ds:schemaRef ds:uri="f216c5f8-95bb-4dee-962b-58955a5963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43C713-0DC6-4F74-8925-3978CEECA8D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22066</TotalTime>
  <Words>1600</Words>
  <Application>Microsoft Office PowerPoint</Application>
  <PresentationFormat>Breedbeeld</PresentationFormat>
  <Paragraphs>130</Paragraphs>
  <Slides>3</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3</vt:i4>
      </vt:variant>
    </vt:vector>
  </HeadingPairs>
  <TitlesOfParts>
    <vt:vector size="8" baseType="lpstr">
      <vt:lpstr>Arial</vt:lpstr>
      <vt:lpstr>Calibri</vt:lpstr>
      <vt:lpstr>Calibri Light</vt:lpstr>
      <vt:lpstr>Century Gothic</vt:lpstr>
      <vt:lpstr>Kantoorthema</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Susan Wessels Boer - Blom</dc:creator>
  <cp:lastModifiedBy>Susan Wessels Boer - Blom</cp:lastModifiedBy>
  <cp:revision>124</cp:revision>
  <cp:lastPrinted>2022-05-24T09:56:26Z</cp:lastPrinted>
  <dcterms:created xsi:type="dcterms:W3CDTF">2021-04-06T11:32:08Z</dcterms:created>
  <dcterms:modified xsi:type="dcterms:W3CDTF">2025-07-14T10:15:24Z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0x010100B3177DAF80A55240BD55D719B2D5E0A1</vt:lpwstr>
  </property>
</Properties>
</file>